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4" r:id="rId38"/>
    <p:sldId id="275" r:id="rId39"/>
    <p:sldId id="276" r:id="rId40"/>
    <p:sldId id="277" r:id="rId41"/>
    <p:sldId id="278" r:id="rId42"/>
    <p:sldId id="279" r:id="rId43"/>
    <p:sldId id="280" r:id="rId44"/>
    <p:sldId id="281" r:id="rId45"/>
    <p:sldId id="282" r:id="rId4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elvetica World" charset="1" panose="020B0500040000020004"/>
      <p:regular r:id="rId10"/>
    </p:embeddedFont>
    <p:embeddedFont>
      <p:font typeface="Helvetica World Bold" charset="1" panose="020B0800040000020004"/>
      <p:regular r:id="rId11"/>
    </p:embeddedFont>
    <p:embeddedFont>
      <p:font typeface="Helvetica World Italics" charset="1" panose="020B0500040000090004"/>
      <p:regular r:id="rId12"/>
    </p:embeddedFont>
    <p:embeddedFont>
      <p:font typeface="Helvetica World Bold Italics" charset="1" panose="020B0800040000090004"/>
      <p:regular r:id="rId13"/>
    </p:embeddedFont>
    <p:embeddedFont>
      <p:font typeface="Canva Sans" charset="1" panose="020B0503030501040103"/>
      <p:regular r:id="rId14"/>
    </p:embeddedFont>
    <p:embeddedFont>
      <p:font typeface="Canva Sans Bold" charset="1" panose="020B0803030501040103"/>
      <p:regular r:id="rId15"/>
    </p:embeddedFont>
    <p:embeddedFont>
      <p:font typeface="Canva Sans Italics" charset="1" panose="020B0503030501040103"/>
      <p:regular r:id="rId16"/>
    </p:embeddedFont>
    <p:embeddedFont>
      <p:font typeface="Canva Sans Bold Italics" charset="1" panose="020B0803030501040103"/>
      <p:regular r:id="rId17"/>
    </p:embeddedFont>
    <p:embeddedFont>
      <p:font typeface="Canva Sans Medium" charset="1" panose="020B0603030501040103"/>
      <p:regular r:id="rId18"/>
    </p:embeddedFont>
    <p:embeddedFont>
      <p:font typeface="Canva Sans Medium Italics" charset="1" panose="020B0603030501040103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29" Target="slides/slide10.xml" Type="http://schemas.openxmlformats.org/officeDocument/2006/relationships/slide"/><Relationship Id="rId3" Target="viewProps.xml" Type="http://schemas.openxmlformats.org/officeDocument/2006/relationships/viewProps"/><Relationship Id="rId30" Target="slides/slide11.xml" Type="http://schemas.openxmlformats.org/officeDocument/2006/relationships/slide"/><Relationship Id="rId31" Target="slides/slide12.xml" Type="http://schemas.openxmlformats.org/officeDocument/2006/relationships/slide"/><Relationship Id="rId32" Target="slides/slide13.xml" Type="http://schemas.openxmlformats.org/officeDocument/2006/relationships/slide"/><Relationship Id="rId33" Target="slides/slide14.xml" Type="http://schemas.openxmlformats.org/officeDocument/2006/relationships/slide"/><Relationship Id="rId34" Target="slides/slide15.xml" Type="http://schemas.openxmlformats.org/officeDocument/2006/relationships/slide"/><Relationship Id="rId35" Target="slides/slide16.xml" Type="http://schemas.openxmlformats.org/officeDocument/2006/relationships/slide"/><Relationship Id="rId36" Target="slides/slide17.xml" Type="http://schemas.openxmlformats.org/officeDocument/2006/relationships/slide"/><Relationship Id="rId37" Target="slides/slide18.xml" Type="http://schemas.openxmlformats.org/officeDocument/2006/relationships/slide"/><Relationship Id="rId38" Target="slides/slide19.xml" Type="http://schemas.openxmlformats.org/officeDocument/2006/relationships/slide"/><Relationship Id="rId39" Target="slides/slide20.xml" Type="http://schemas.openxmlformats.org/officeDocument/2006/relationships/slide"/><Relationship Id="rId4" Target="theme/theme1.xml" Type="http://schemas.openxmlformats.org/officeDocument/2006/relationships/theme"/><Relationship Id="rId40" Target="slides/slide21.xml" Type="http://schemas.openxmlformats.org/officeDocument/2006/relationships/slide"/><Relationship Id="rId41" Target="slides/slide22.xml" Type="http://schemas.openxmlformats.org/officeDocument/2006/relationships/slide"/><Relationship Id="rId42" Target="slides/slide23.xml" Type="http://schemas.openxmlformats.org/officeDocument/2006/relationships/slide"/><Relationship Id="rId43" Target="slides/slide24.xml" Type="http://schemas.openxmlformats.org/officeDocument/2006/relationships/slide"/><Relationship Id="rId44" Target="slides/slide25.xml" Type="http://schemas.openxmlformats.org/officeDocument/2006/relationships/slide"/><Relationship Id="rId45" Target="slides/slide26.xml" Type="http://schemas.openxmlformats.org/officeDocument/2006/relationships/slide"/><Relationship Id="rId46" Target="slides/slide2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Relationship Id="rId3" Target="../media/image40.jpe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jpe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43.png" Type="http://schemas.openxmlformats.org/officeDocument/2006/relationships/image"/><Relationship Id="rId9" Target="../media/image44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jpe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723DFF">
                <a:alpha val="100000"/>
              </a:srgbClr>
            </a:gs>
            <a:gs pos="100000">
              <a:srgbClr val="5329A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29200" y="1174616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51415" y="1393691"/>
            <a:ext cx="14185169" cy="4942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59"/>
              </a:lnSpc>
            </a:pPr>
            <a:r>
              <a:rPr lang="en-US" sz="11559" spc="2057">
                <a:solidFill>
                  <a:srgbClr val="FFFFFF"/>
                </a:solidFill>
                <a:latin typeface="Helvetica World Bold"/>
              </a:rPr>
              <a:t>ORDER PROCESSING SYSTEM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606939" y="5143500"/>
            <a:ext cx="5362122" cy="6702653"/>
          </a:xfrm>
          <a:custGeom>
            <a:avLst/>
            <a:gdLst/>
            <a:ahLst/>
            <a:cxnLst/>
            <a:rect r="r" b="b" t="t" l="l"/>
            <a:pathLst>
              <a:path h="6702653" w="5362122">
                <a:moveTo>
                  <a:pt x="0" y="0"/>
                </a:moveTo>
                <a:lnTo>
                  <a:pt x="5362122" y="0"/>
                </a:lnTo>
                <a:lnTo>
                  <a:pt x="5362122" y="6702653"/>
                </a:lnTo>
                <a:lnTo>
                  <a:pt x="0" y="6702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746627" y="-1084484"/>
            <a:ext cx="4201853" cy="5252316"/>
          </a:xfrm>
          <a:custGeom>
            <a:avLst/>
            <a:gdLst/>
            <a:ahLst/>
            <a:cxnLst/>
            <a:rect r="r" b="b" t="t" l="l"/>
            <a:pathLst>
              <a:path h="5252316" w="4201853">
                <a:moveTo>
                  <a:pt x="0" y="0"/>
                </a:moveTo>
                <a:lnTo>
                  <a:pt x="4201853" y="0"/>
                </a:lnTo>
                <a:lnTo>
                  <a:pt x="4201853" y="5252316"/>
                </a:lnTo>
                <a:lnTo>
                  <a:pt x="0" y="52523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746627" y="1275243"/>
            <a:ext cx="4201853" cy="5252316"/>
          </a:xfrm>
          <a:custGeom>
            <a:avLst/>
            <a:gdLst/>
            <a:ahLst/>
            <a:cxnLst/>
            <a:rect r="r" b="b" t="t" l="l"/>
            <a:pathLst>
              <a:path h="5252316" w="4201853">
                <a:moveTo>
                  <a:pt x="0" y="0"/>
                </a:moveTo>
                <a:lnTo>
                  <a:pt x="4201853" y="0"/>
                </a:lnTo>
                <a:lnTo>
                  <a:pt x="4201853" y="5252316"/>
                </a:lnTo>
                <a:lnTo>
                  <a:pt x="0" y="52523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117783" y="6877748"/>
            <a:ext cx="4503140" cy="5628925"/>
          </a:xfrm>
          <a:custGeom>
            <a:avLst/>
            <a:gdLst/>
            <a:ahLst/>
            <a:cxnLst/>
            <a:rect r="r" b="b" t="t" l="l"/>
            <a:pathLst>
              <a:path h="5628925" w="4503140">
                <a:moveTo>
                  <a:pt x="0" y="0"/>
                </a:moveTo>
                <a:lnTo>
                  <a:pt x="4503139" y="0"/>
                </a:lnTo>
                <a:lnTo>
                  <a:pt x="4503139" y="5628925"/>
                </a:lnTo>
                <a:lnTo>
                  <a:pt x="0" y="56289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5674694" y="9756641"/>
            <a:ext cx="29637388" cy="2733675"/>
            <a:chOff x="0" y="0"/>
            <a:chExt cx="7805732" cy="7199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805732" cy="719980"/>
            </a:xfrm>
            <a:custGeom>
              <a:avLst/>
              <a:gdLst/>
              <a:ahLst/>
              <a:cxnLst/>
              <a:rect r="r" b="b" t="t" l="l"/>
              <a:pathLst>
                <a:path h="719980" w="7805732">
                  <a:moveTo>
                    <a:pt x="0" y="0"/>
                  </a:moveTo>
                  <a:lnTo>
                    <a:pt x="7805732" y="0"/>
                  </a:lnTo>
                  <a:lnTo>
                    <a:pt x="7805732" y="719980"/>
                  </a:lnTo>
                  <a:lnTo>
                    <a:pt x="0" y="719980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7524568"/>
            <a:ext cx="2385733" cy="1305646"/>
          </a:xfrm>
          <a:custGeom>
            <a:avLst/>
            <a:gdLst/>
            <a:ahLst/>
            <a:cxnLst/>
            <a:rect r="r" b="b" t="t" l="l"/>
            <a:pathLst>
              <a:path h="1305646" w="2385733">
                <a:moveTo>
                  <a:pt x="0" y="0"/>
                </a:moveTo>
                <a:lnTo>
                  <a:pt x="2385733" y="0"/>
                </a:lnTo>
                <a:lnTo>
                  <a:pt x="2385733" y="1305647"/>
                </a:lnTo>
                <a:lnTo>
                  <a:pt x="0" y="13056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758427" y="1275243"/>
            <a:ext cx="2385733" cy="1305646"/>
          </a:xfrm>
          <a:custGeom>
            <a:avLst/>
            <a:gdLst/>
            <a:ahLst/>
            <a:cxnLst/>
            <a:rect r="r" b="b" t="t" l="l"/>
            <a:pathLst>
              <a:path h="1305646" w="2385733">
                <a:moveTo>
                  <a:pt x="0" y="0"/>
                </a:moveTo>
                <a:lnTo>
                  <a:pt x="2385732" y="0"/>
                </a:lnTo>
                <a:lnTo>
                  <a:pt x="2385732" y="1305647"/>
                </a:lnTo>
                <a:lnTo>
                  <a:pt x="0" y="13056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-5674694" y="-2178184"/>
            <a:ext cx="29637388" cy="2733675"/>
            <a:chOff x="0" y="0"/>
            <a:chExt cx="7805732" cy="71998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805732" cy="719980"/>
            </a:xfrm>
            <a:custGeom>
              <a:avLst/>
              <a:gdLst/>
              <a:ahLst/>
              <a:cxnLst/>
              <a:rect r="r" b="b" t="t" l="l"/>
              <a:pathLst>
                <a:path h="719980" w="7805732">
                  <a:moveTo>
                    <a:pt x="0" y="0"/>
                  </a:moveTo>
                  <a:lnTo>
                    <a:pt x="7805732" y="0"/>
                  </a:lnTo>
                  <a:lnTo>
                    <a:pt x="7805732" y="719980"/>
                  </a:lnTo>
                  <a:lnTo>
                    <a:pt x="0" y="719980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0005" y="1028700"/>
            <a:ext cx="9641555" cy="8496480"/>
          </a:xfrm>
          <a:custGeom>
            <a:avLst/>
            <a:gdLst/>
            <a:ahLst/>
            <a:cxnLst/>
            <a:rect r="r" b="b" t="t" l="l"/>
            <a:pathLst>
              <a:path h="8496480" w="9641555">
                <a:moveTo>
                  <a:pt x="0" y="0"/>
                </a:moveTo>
                <a:lnTo>
                  <a:pt x="9641554" y="0"/>
                </a:lnTo>
                <a:lnTo>
                  <a:pt x="9641554" y="8496480"/>
                </a:lnTo>
                <a:lnTo>
                  <a:pt x="0" y="84964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169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969574" y="2388163"/>
            <a:ext cx="6781866" cy="4724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587"/>
              </a:lnSpc>
            </a:pPr>
            <a:r>
              <a:rPr lang="en-US" sz="5182">
                <a:solidFill>
                  <a:srgbClr val="000000"/>
                </a:solidFill>
                <a:latin typeface="Canva Sans"/>
              </a:rPr>
              <a:t>Once the proceed button is clicked customer details are auto-populated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3154008">
            <a:off x="11556328" y="6376002"/>
            <a:ext cx="1794573" cy="3391805"/>
          </a:xfrm>
          <a:custGeom>
            <a:avLst/>
            <a:gdLst/>
            <a:ahLst/>
            <a:cxnLst/>
            <a:rect r="r" b="b" t="t" l="l"/>
            <a:pathLst>
              <a:path h="3391805" w="1794573">
                <a:moveTo>
                  <a:pt x="0" y="0"/>
                </a:moveTo>
                <a:lnTo>
                  <a:pt x="1794574" y="0"/>
                </a:lnTo>
                <a:lnTo>
                  <a:pt x="1794574" y="3391805"/>
                </a:lnTo>
                <a:lnTo>
                  <a:pt x="0" y="33918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7824" y="1028700"/>
            <a:ext cx="13291016" cy="8229600"/>
          </a:xfrm>
          <a:custGeom>
            <a:avLst/>
            <a:gdLst/>
            <a:ahLst/>
            <a:cxnLst/>
            <a:rect r="r" b="b" t="t" l="l"/>
            <a:pathLst>
              <a:path h="8229600" w="13291016">
                <a:moveTo>
                  <a:pt x="0" y="0"/>
                </a:moveTo>
                <a:lnTo>
                  <a:pt x="13291017" y="0"/>
                </a:lnTo>
                <a:lnTo>
                  <a:pt x="1329101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667" t="0" r="-34667" b="-3526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84396" y="0"/>
            <a:ext cx="7736208" cy="4487000"/>
          </a:xfrm>
          <a:custGeom>
            <a:avLst/>
            <a:gdLst/>
            <a:ahLst/>
            <a:cxnLst/>
            <a:rect r="r" b="b" t="t" l="l"/>
            <a:pathLst>
              <a:path h="4487000" w="7736208">
                <a:moveTo>
                  <a:pt x="0" y="0"/>
                </a:moveTo>
                <a:lnTo>
                  <a:pt x="7736207" y="0"/>
                </a:lnTo>
                <a:lnTo>
                  <a:pt x="7736207" y="4487000"/>
                </a:lnTo>
                <a:lnTo>
                  <a:pt x="0" y="44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828841" y="3496293"/>
            <a:ext cx="4296158" cy="3684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202020"/>
                </a:solidFill>
                <a:latin typeface="Canva Sans Bold"/>
              </a:rPr>
              <a:t>Quote created successfully notification upon successful validation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6476" y="1364829"/>
            <a:ext cx="12258214" cy="7110783"/>
          </a:xfrm>
          <a:custGeom>
            <a:avLst/>
            <a:gdLst/>
            <a:ahLst/>
            <a:cxnLst/>
            <a:rect r="r" b="b" t="t" l="l"/>
            <a:pathLst>
              <a:path h="7110783" w="12258214">
                <a:moveTo>
                  <a:pt x="0" y="0"/>
                </a:moveTo>
                <a:lnTo>
                  <a:pt x="12258214" y="0"/>
                </a:lnTo>
                <a:lnTo>
                  <a:pt x="12258214" y="7110783"/>
                </a:lnTo>
                <a:lnTo>
                  <a:pt x="0" y="71107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854" t="0" r="-249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360036" y="2119236"/>
            <a:ext cx="4113141" cy="550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Screen clears up to allow customer to generate new quote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9324" y="1028700"/>
            <a:ext cx="12153288" cy="8711472"/>
          </a:xfrm>
          <a:custGeom>
            <a:avLst/>
            <a:gdLst/>
            <a:ahLst/>
            <a:cxnLst/>
            <a:rect r="r" b="b" t="t" l="l"/>
            <a:pathLst>
              <a:path h="8711472" w="12153288">
                <a:moveTo>
                  <a:pt x="0" y="0"/>
                </a:moveTo>
                <a:lnTo>
                  <a:pt x="12153289" y="0"/>
                </a:lnTo>
                <a:lnTo>
                  <a:pt x="12153289" y="8711472"/>
                </a:lnTo>
                <a:lnTo>
                  <a:pt x="0" y="8711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343" t="0" r="-2277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50246" y="2460065"/>
            <a:ext cx="3282457" cy="2924371"/>
          </a:xfrm>
          <a:custGeom>
            <a:avLst/>
            <a:gdLst/>
            <a:ahLst/>
            <a:cxnLst/>
            <a:rect r="r" b="b" t="t" l="l"/>
            <a:pathLst>
              <a:path h="2924371" w="3282457">
                <a:moveTo>
                  <a:pt x="0" y="0"/>
                </a:moveTo>
                <a:lnTo>
                  <a:pt x="3282457" y="0"/>
                </a:lnTo>
                <a:lnTo>
                  <a:pt x="3282457" y="2924371"/>
                </a:lnTo>
                <a:lnTo>
                  <a:pt x="0" y="29243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614668" y="2822846"/>
            <a:ext cx="4113141" cy="550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Quote is not generated if the customer enters a future date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96985" y="2075868"/>
            <a:ext cx="6762315" cy="6135264"/>
          </a:xfrm>
          <a:custGeom>
            <a:avLst/>
            <a:gdLst/>
            <a:ahLst/>
            <a:cxnLst/>
            <a:rect r="r" b="b" t="t" l="l"/>
            <a:pathLst>
              <a:path h="6135264" w="6762315">
                <a:moveTo>
                  <a:pt x="0" y="0"/>
                </a:moveTo>
                <a:lnTo>
                  <a:pt x="6762315" y="0"/>
                </a:lnTo>
                <a:lnTo>
                  <a:pt x="6762315" y="6135264"/>
                </a:lnTo>
                <a:lnTo>
                  <a:pt x="0" y="61352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3788053" y="7349106"/>
            <a:ext cx="3610727" cy="1450856"/>
          </a:xfrm>
          <a:custGeom>
            <a:avLst/>
            <a:gdLst/>
            <a:ahLst/>
            <a:cxnLst/>
            <a:rect r="r" b="b" t="t" l="l"/>
            <a:pathLst>
              <a:path h="1450856" w="3610727">
                <a:moveTo>
                  <a:pt x="0" y="0"/>
                </a:moveTo>
                <a:lnTo>
                  <a:pt x="3610727" y="0"/>
                </a:lnTo>
                <a:lnTo>
                  <a:pt x="3610727" y="1450856"/>
                </a:lnTo>
                <a:lnTo>
                  <a:pt x="0" y="14508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03190" y="1495796"/>
            <a:ext cx="9580453" cy="3801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55"/>
              </a:lnSpc>
              <a:spcBef>
                <a:spcPct val="0"/>
              </a:spcBef>
            </a:pPr>
            <a:r>
              <a:rPr lang="en-US" sz="7254">
                <a:solidFill>
                  <a:srgbClr val="000000"/>
                </a:solidFill>
                <a:latin typeface="Canva Sans Bold"/>
              </a:rPr>
              <a:t>Let’s explore features of order management page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674694" y="9999835"/>
            <a:ext cx="29637388" cy="2733675"/>
            <a:chOff x="0" y="0"/>
            <a:chExt cx="7805732" cy="7199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05732" cy="719980"/>
            </a:xfrm>
            <a:custGeom>
              <a:avLst/>
              <a:gdLst/>
              <a:ahLst/>
              <a:cxnLst/>
              <a:rect r="r" b="b" t="t" l="l"/>
              <a:pathLst>
                <a:path h="719980" w="7805732">
                  <a:moveTo>
                    <a:pt x="0" y="0"/>
                  </a:moveTo>
                  <a:lnTo>
                    <a:pt x="7805732" y="0"/>
                  </a:lnTo>
                  <a:lnTo>
                    <a:pt x="7805732" y="719980"/>
                  </a:lnTo>
                  <a:lnTo>
                    <a:pt x="0" y="719980"/>
                  </a:lnTo>
                  <a:close/>
                </a:path>
              </a:pathLst>
            </a:custGeom>
            <a:solidFill>
              <a:srgbClr val="6E3AD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051295" y="-2479451"/>
            <a:ext cx="29637388" cy="2733675"/>
            <a:chOff x="0" y="0"/>
            <a:chExt cx="7805732" cy="7199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805732" cy="719980"/>
            </a:xfrm>
            <a:custGeom>
              <a:avLst/>
              <a:gdLst/>
              <a:ahLst/>
              <a:cxnLst/>
              <a:rect r="r" b="b" t="t" l="l"/>
              <a:pathLst>
                <a:path h="719980" w="7805732">
                  <a:moveTo>
                    <a:pt x="0" y="0"/>
                  </a:moveTo>
                  <a:lnTo>
                    <a:pt x="7805732" y="0"/>
                  </a:lnTo>
                  <a:lnTo>
                    <a:pt x="7805732" y="719980"/>
                  </a:lnTo>
                  <a:lnTo>
                    <a:pt x="0" y="719980"/>
                  </a:lnTo>
                  <a:close/>
                </a:path>
              </a:pathLst>
            </a:custGeom>
            <a:solidFill>
              <a:srgbClr val="6E3AD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1527217" y="7724847"/>
            <a:ext cx="3054433" cy="1671608"/>
          </a:xfrm>
          <a:custGeom>
            <a:avLst/>
            <a:gdLst/>
            <a:ahLst/>
            <a:cxnLst/>
            <a:rect r="r" b="b" t="t" l="l"/>
            <a:pathLst>
              <a:path h="1671608" w="3054433">
                <a:moveTo>
                  <a:pt x="0" y="0"/>
                </a:moveTo>
                <a:lnTo>
                  <a:pt x="3054434" y="0"/>
                </a:lnTo>
                <a:lnTo>
                  <a:pt x="3054434" y="1671607"/>
                </a:lnTo>
                <a:lnTo>
                  <a:pt x="0" y="16716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156673" y="1028700"/>
            <a:ext cx="3054433" cy="1671608"/>
          </a:xfrm>
          <a:custGeom>
            <a:avLst/>
            <a:gdLst/>
            <a:ahLst/>
            <a:cxnLst/>
            <a:rect r="r" b="b" t="t" l="l"/>
            <a:pathLst>
              <a:path h="1671608" w="3054433">
                <a:moveTo>
                  <a:pt x="0" y="0"/>
                </a:moveTo>
                <a:lnTo>
                  <a:pt x="3054433" y="0"/>
                </a:lnTo>
                <a:lnTo>
                  <a:pt x="3054433" y="1671608"/>
                </a:lnTo>
                <a:lnTo>
                  <a:pt x="0" y="167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75921" y="2380934"/>
            <a:ext cx="10547136" cy="7262340"/>
            <a:chOff x="0" y="0"/>
            <a:chExt cx="2777847" cy="1912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77847" cy="1912715"/>
            </a:xfrm>
            <a:custGeom>
              <a:avLst/>
              <a:gdLst/>
              <a:ahLst/>
              <a:cxnLst/>
              <a:rect r="r" b="b" t="t" l="l"/>
              <a:pathLst>
                <a:path h="1912715" w="2777847">
                  <a:moveTo>
                    <a:pt x="44042" y="0"/>
                  </a:moveTo>
                  <a:lnTo>
                    <a:pt x="2733805" y="0"/>
                  </a:lnTo>
                  <a:cubicBezTo>
                    <a:pt x="2745485" y="0"/>
                    <a:pt x="2756688" y="4640"/>
                    <a:pt x="2764947" y="12900"/>
                  </a:cubicBezTo>
                  <a:cubicBezTo>
                    <a:pt x="2773207" y="21159"/>
                    <a:pt x="2777847" y="32361"/>
                    <a:pt x="2777847" y="44042"/>
                  </a:cubicBezTo>
                  <a:lnTo>
                    <a:pt x="2777847" y="1868673"/>
                  </a:lnTo>
                  <a:cubicBezTo>
                    <a:pt x="2777847" y="1880354"/>
                    <a:pt x="2773207" y="1891556"/>
                    <a:pt x="2764947" y="1899816"/>
                  </a:cubicBezTo>
                  <a:cubicBezTo>
                    <a:pt x="2756688" y="1908075"/>
                    <a:pt x="2745485" y="1912715"/>
                    <a:pt x="2733805" y="1912715"/>
                  </a:cubicBezTo>
                  <a:lnTo>
                    <a:pt x="44042" y="1912715"/>
                  </a:lnTo>
                  <a:cubicBezTo>
                    <a:pt x="32361" y="1912715"/>
                    <a:pt x="21159" y="1908075"/>
                    <a:pt x="12900" y="1899816"/>
                  </a:cubicBezTo>
                  <a:cubicBezTo>
                    <a:pt x="4640" y="1891556"/>
                    <a:pt x="0" y="1880354"/>
                    <a:pt x="0" y="1868673"/>
                  </a:cubicBezTo>
                  <a:lnTo>
                    <a:pt x="0" y="44042"/>
                  </a:lnTo>
                  <a:cubicBezTo>
                    <a:pt x="0" y="32361"/>
                    <a:pt x="4640" y="21159"/>
                    <a:pt x="12900" y="12900"/>
                  </a:cubicBezTo>
                  <a:cubicBezTo>
                    <a:pt x="21159" y="4640"/>
                    <a:pt x="32361" y="0"/>
                    <a:pt x="44042" y="0"/>
                  </a:cubicBezTo>
                  <a:close/>
                </a:path>
              </a:pathLst>
            </a:custGeom>
            <a:solidFill>
              <a:srgbClr val="6E3AD8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-2374055" y="-433529"/>
            <a:ext cx="4503140" cy="5628925"/>
          </a:xfrm>
          <a:custGeom>
            <a:avLst/>
            <a:gdLst/>
            <a:ahLst/>
            <a:cxnLst/>
            <a:rect r="r" b="b" t="t" l="l"/>
            <a:pathLst>
              <a:path h="5628925" w="4503140">
                <a:moveTo>
                  <a:pt x="0" y="0"/>
                </a:moveTo>
                <a:lnTo>
                  <a:pt x="4503139" y="0"/>
                </a:lnTo>
                <a:lnTo>
                  <a:pt x="4503139" y="5628925"/>
                </a:lnTo>
                <a:lnTo>
                  <a:pt x="0" y="5628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2603995" y="1495847"/>
            <a:ext cx="4503140" cy="5628925"/>
          </a:xfrm>
          <a:custGeom>
            <a:avLst/>
            <a:gdLst/>
            <a:ahLst/>
            <a:cxnLst/>
            <a:rect r="r" b="b" t="t" l="l"/>
            <a:pathLst>
              <a:path h="5628925" w="4503140">
                <a:moveTo>
                  <a:pt x="0" y="0"/>
                </a:moveTo>
                <a:lnTo>
                  <a:pt x="4503140" y="0"/>
                </a:lnTo>
                <a:lnTo>
                  <a:pt x="4503140" y="5628925"/>
                </a:lnTo>
                <a:lnTo>
                  <a:pt x="0" y="56289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791620" y="6828812"/>
            <a:ext cx="4503140" cy="5628925"/>
          </a:xfrm>
          <a:custGeom>
            <a:avLst/>
            <a:gdLst/>
            <a:ahLst/>
            <a:cxnLst/>
            <a:rect r="r" b="b" t="t" l="l"/>
            <a:pathLst>
              <a:path h="5628925" w="4503140">
                <a:moveTo>
                  <a:pt x="0" y="0"/>
                </a:moveTo>
                <a:lnTo>
                  <a:pt x="4503140" y="0"/>
                </a:lnTo>
                <a:lnTo>
                  <a:pt x="4503140" y="5628924"/>
                </a:lnTo>
                <a:lnTo>
                  <a:pt x="0" y="5628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223840" y="8466284"/>
            <a:ext cx="4503140" cy="5628925"/>
          </a:xfrm>
          <a:custGeom>
            <a:avLst/>
            <a:gdLst/>
            <a:ahLst/>
            <a:cxnLst/>
            <a:rect r="r" b="b" t="t" l="l"/>
            <a:pathLst>
              <a:path h="5628925" w="4503140">
                <a:moveTo>
                  <a:pt x="0" y="0"/>
                </a:moveTo>
                <a:lnTo>
                  <a:pt x="4503140" y="0"/>
                </a:lnTo>
                <a:lnTo>
                  <a:pt x="4503140" y="5628925"/>
                </a:lnTo>
                <a:lnTo>
                  <a:pt x="0" y="56289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027374" y="3835076"/>
            <a:ext cx="5586558" cy="4391471"/>
          </a:xfrm>
          <a:custGeom>
            <a:avLst/>
            <a:gdLst/>
            <a:ahLst/>
            <a:cxnLst/>
            <a:rect r="r" b="b" t="t" l="l"/>
            <a:pathLst>
              <a:path h="4391471" w="5586558">
                <a:moveTo>
                  <a:pt x="0" y="0"/>
                </a:moveTo>
                <a:lnTo>
                  <a:pt x="5586558" y="0"/>
                </a:lnTo>
                <a:lnTo>
                  <a:pt x="5586558" y="4391471"/>
                </a:lnTo>
                <a:lnTo>
                  <a:pt x="0" y="43914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875921" y="612143"/>
            <a:ext cx="13944732" cy="1449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888"/>
              </a:lnSpc>
            </a:pPr>
            <a:r>
              <a:rPr lang="en-US" sz="8491">
                <a:solidFill>
                  <a:srgbClr val="202020"/>
                </a:solidFill>
                <a:latin typeface="Canva Sans Bold"/>
              </a:rPr>
              <a:t>Order Management Page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2569602"/>
            <a:ext cx="10056779" cy="6240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713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This page allows the employee to view the status of orders.</a:t>
            </a:r>
          </a:p>
          <a:p>
            <a:pPr marL="734059" indent="-367030" lvl="1">
              <a:lnSpc>
                <a:spcPts val="713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These are the quotes generated by customers.</a:t>
            </a:r>
          </a:p>
          <a:p>
            <a:pPr marL="734059" indent="-367030" lvl="1">
              <a:lnSpc>
                <a:spcPts val="713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If the quote status is pending then the employee can approve it for further processing.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4706" y="487544"/>
            <a:ext cx="9929912" cy="9311912"/>
          </a:xfrm>
          <a:custGeom>
            <a:avLst/>
            <a:gdLst/>
            <a:ahLst/>
            <a:cxnLst/>
            <a:rect r="r" b="b" t="t" l="l"/>
            <a:pathLst>
              <a:path h="9311912" w="9929912">
                <a:moveTo>
                  <a:pt x="0" y="0"/>
                </a:moveTo>
                <a:lnTo>
                  <a:pt x="9929912" y="0"/>
                </a:lnTo>
                <a:lnTo>
                  <a:pt x="9929912" y="9311912"/>
                </a:lnTo>
                <a:lnTo>
                  <a:pt x="0" y="93119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10009" y="3728402"/>
            <a:ext cx="7525212" cy="273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List of pending quotes along-with details visible to employee</a:t>
            </a:r>
          </a:p>
        </p:txBody>
      </p:sp>
    </p:spTree>
  </p:cSld>
  <p:clrMapOvr>
    <a:masterClrMapping/>
  </p:clrMapOvr>
  <p:transition spd="slow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55514" y="4057675"/>
            <a:ext cx="7947435" cy="5200625"/>
          </a:xfrm>
          <a:custGeom>
            <a:avLst/>
            <a:gdLst/>
            <a:ahLst/>
            <a:cxnLst/>
            <a:rect r="r" b="b" t="t" l="l"/>
            <a:pathLst>
              <a:path h="5200625" w="7947435">
                <a:moveTo>
                  <a:pt x="0" y="0"/>
                </a:moveTo>
                <a:lnTo>
                  <a:pt x="7947435" y="0"/>
                </a:lnTo>
                <a:lnTo>
                  <a:pt x="7947435" y="5200625"/>
                </a:lnTo>
                <a:lnTo>
                  <a:pt x="0" y="5200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8530" y="4088845"/>
            <a:ext cx="8880858" cy="5169455"/>
          </a:xfrm>
          <a:custGeom>
            <a:avLst/>
            <a:gdLst/>
            <a:ahLst/>
            <a:cxnLst/>
            <a:rect r="r" b="b" t="t" l="l"/>
            <a:pathLst>
              <a:path h="5169455" w="8880858">
                <a:moveTo>
                  <a:pt x="0" y="0"/>
                </a:moveTo>
                <a:lnTo>
                  <a:pt x="8880858" y="0"/>
                </a:lnTo>
                <a:lnTo>
                  <a:pt x="8880858" y="5169455"/>
                </a:lnTo>
                <a:lnTo>
                  <a:pt x="0" y="5169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31791" y="933450"/>
            <a:ext cx="17224419" cy="273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After employee approves the quote the status changes to expired if order date has already passed by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4829" y="545989"/>
            <a:ext cx="7769313" cy="9195022"/>
          </a:xfrm>
          <a:custGeom>
            <a:avLst/>
            <a:gdLst/>
            <a:ahLst/>
            <a:cxnLst/>
            <a:rect r="r" b="b" t="t" l="l"/>
            <a:pathLst>
              <a:path h="9195022" w="7769313">
                <a:moveTo>
                  <a:pt x="0" y="0"/>
                </a:moveTo>
                <a:lnTo>
                  <a:pt x="7769313" y="0"/>
                </a:lnTo>
                <a:lnTo>
                  <a:pt x="7769313" y="9195022"/>
                </a:lnTo>
                <a:lnTo>
                  <a:pt x="0" y="91950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980363" y="2295403"/>
            <a:ext cx="8635422" cy="4867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1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Quote disappears from pending list and appears in the approved list if the quote is approved before deadline.</a:t>
            </a:r>
          </a:p>
          <a:p>
            <a:pPr algn="ctr" marL="0" indent="0" lvl="0">
              <a:lnSpc>
                <a:spcPts val="651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(Order ID 2 disappears from pending list after approval)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754006"/>
            <a:ext cx="6072781" cy="8778988"/>
          </a:xfrm>
          <a:custGeom>
            <a:avLst/>
            <a:gdLst/>
            <a:ahLst/>
            <a:cxnLst/>
            <a:rect r="r" b="b" t="t" l="l"/>
            <a:pathLst>
              <a:path h="8778988" w="6072781">
                <a:moveTo>
                  <a:pt x="0" y="0"/>
                </a:moveTo>
                <a:lnTo>
                  <a:pt x="6072781" y="0"/>
                </a:lnTo>
                <a:lnTo>
                  <a:pt x="6072781" y="8778988"/>
                </a:lnTo>
                <a:lnTo>
                  <a:pt x="0" y="87789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503497" y="3612205"/>
            <a:ext cx="10428018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List of approved orders visible to employee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51295" y="-2479451"/>
            <a:ext cx="29637388" cy="2733675"/>
            <a:chOff x="0" y="0"/>
            <a:chExt cx="7805732" cy="7199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05732" cy="719980"/>
            </a:xfrm>
            <a:custGeom>
              <a:avLst/>
              <a:gdLst/>
              <a:ahLst/>
              <a:cxnLst/>
              <a:rect r="r" b="b" t="t" l="l"/>
              <a:pathLst>
                <a:path h="719980" w="7805732">
                  <a:moveTo>
                    <a:pt x="0" y="0"/>
                  </a:moveTo>
                  <a:lnTo>
                    <a:pt x="7805732" y="0"/>
                  </a:lnTo>
                  <a:lnTo>
                    <a:pt x="7805732" y="719980"/>
                  </a:lnTo>
                  <a:lnTo>
                    <a:pt x="0" y="719980"/>
                  </a:lnTo>
                  <a:close/>
                </a:path>
              </a:pathLst>
            </a:custGeom>
            <a:solidFill>
              <a:srgbClr val="6E3AD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066217" y="406978"/>
            <a:ext cx="6898097" cy="1449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888"/>
              </a:lnSpc>
            </a:pPr>
            <a:r>
              <a:rPr lang="en-US" sz="8491">
                <a:solidFill>
                  <a:srgbClr val="202020"/>
                </a:solidFill>
                <a:latin typeface="Canva Sans Bold"/>
              </a:rPr>
              <a:t>Home Page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430959" y="7298181"/>
            <a:ext cx="3054433" cy="1671608"/>
          </a:xfrm>
          <a:custGeom>
            <a:avLst/>
            <a:gdLst/>
            <a:ahLst/>
            <a:cxnLst/>
            <a:rect r="r" b="b" t="t" l="l"/>
            <a:pathLst>
              <a:path h="1671608" w="3054433">
                <a:moveTo>
                  <a:pt x="0" y="0"/>
                </a:moveTo>
                <a:lnTo>
                  <a:pt x="3054433" y="0"/>
                </a:lnTo>
                <a:lnTo>
                  <a:pt x="3054433" y="1671608"/>
                </a:lnTo>
                <a:lnTo>
                  <a:pt x="0" y="167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156673" y="1028700"/>
            <a:ext cx="3054433" cy="1671608"/>
          </a:xfrm>
          <a:custGeom>
            <a:avLst/>
            <a:gdLst/>
            <a:ahLst/>
            <a:cxnLst/>
            <a:rect r="r" b="b" t="t" l="l"/>
            <a:pathLst>
              <a:path h="1671608" w="3054433">
                <a:moveTo>
                  <a:pt x="0" y="0"/>
                </a:moveTo>
                <a:lnTo>
                  <a:pt x="3054433" y="0"/>
                </a:lnTo>
                <a:lnTo>
                  <a:pt x="3054433" y="1671608"/>
                </a:lnTo>
                <a:lnTo>
                  <a:pt x="0" y="167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307350" y="3765765"/>
            <a:ext cx="6197190" cy="2755470"/>
            <a:chOff x="0" y="0"/>
            <a:chExt cx="1632182" cy="7257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32182" cy="725720"/>
            </a:xfrm>
            <a:custGeom>
              <a:avLst/>
              <a:gdLst/>
              <a:ahLst/>
              <a:cxnLst/>
              <a:rect r="r" b="b" t="t" l="l"/>
              <a:pathLst>
                <a:path h="725720" w="1632182">
                  <a:moveTo>
                    <a:pt x="74956" y="0"/>
                  </a:moveTo>
                  <a:lnTo>
                    <a:pt x="1557226" y="0"/>
                  </a:lnTo>
                  <a:cubicBezTo>
                    <a:pt x="1577105" y="0"/>
                    <a:pt x="1596171" y="7897"/>
                    <a:pt x="1610228" y="21954"/>
                  </a:cubicBezTo>
                  <a:cubicBezTo>
                    <a:pt x="1624285" y="36011"/>
                    <a:pt x="1632182" y="55076"/>
                    <a:pt x="1632182" y="74956"/>
                  </a:cubicBezTo>
                  <a:lnTo>
                    <a:pt x="1632182" y="650765"/>
                  </a:lnTo>
                  <a:cubicBezTo>
                    <a:pt x="1632182" y="670644"/>
                    <a:pt x="1624285" y="689709"/>
                    <a:pt x="1610228" y="703766"/>
                  </a:cubicBezTo>
                  <a:cubicBezTo>
                    <a:pt x="1596171" y="717823"/>
                    <a:pt x="1577105" y="725720"/>
                    <a:pt x="1557226" y="725720"/>
                  </a:cubicBezTo>
                  <a:lnTo>
                    <a:pt x="74956" y="725720"/>
                  </a:lnTo>
                  <a:cubicBezTo>
                    <a:pt x="55076" y="725720"/>
                    <a:pt x="36011" y="717823"/>
                    <a:pt x="21954" y="703766"/>
                  </a:cubicBezTo>
                  <a:cubicBezTo>
                    <a:pt x="7897" y="689709"/>
                    <a:pt x="0" y="670644"/>
                    <a:pt x="0" y="650765"/>
                  </a:cubicBezTo>
                  <a:lnTo>
                    <a:pt x="0" y="74956"/>
                  </a:lnTo>
                  <a:cubicBezTo>
                    <a:pt x="0" y="55076"/>
                    <a:pt x="7897" y="36011"/>
                    <a:pt x="21954" y="21954"/>
                  </a:cubicBezTo>
                  <a:cubicBezTo>
                    <a:pt x="36011" y="7897"/>
                    <a:pt x="55076" y="0"/>
                    <a:pt x="74956" y="0"/>
                  </a:cubicBezTo>
                  <a:close/>
                </a:path>
              </a:pathLst>
            </a:custGeom>
            <a:solidFill>
              <a:srgbClr val="6E3AD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Canva Sans"/>
                </a:rPr>
                <a:t>Home page contains links for employee login and customer login.</a:t>
              </a:r>
            </a:p>
            <a:p>
              <a:pPr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Canva Sans"/>
                </a:rPr>
                <a:t>This is the first page of application.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844166" y="1856623"/>
            <a:ext cx="4503140" cy="5628925"/>
          </a:xfrm>
          <a:custGeom>
            <a:avLst/>
            <a:gdLst/>
            <a:ahLst/>
            <a:cxnLst/>
            <a:rect r="r" b="b" t="t" l="l"/>
            <a:pathLst>
              <a:path h="5628925" w="4503140">
                <a:moveTo>
                  <a:pt x="0" y="0"/>
                </a:moveTo>
                <a:lnTo>
                  <a:pt x="4503140" y="0"/>
                </a:lnTo>
                <a:lnTo>
                  <a:pt x="4503140" y="5628924"/>
                </a:lnTo>
                <a:lnTo>
                  <a:pt x="0" y="5628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475077" y="4811378"/>
            <a:ext cx="4846040" cy="6057550"/>
          </a:xfrm>
          <a:custGeom>
            <a:avLst/>
            <a:gdLst/>
            <a:ahLst/>
            <a:cxnLst/>
            <a:rect r="r" b="b" t="t" l="l"/>
            <a:pathLst>
              <a:path h="6057550" w="4846040">
                <a:moveTo>
                  <a:pt x="0" y="0"/>
                </a:moveTo>
                <a:lnTo>
                  <a:pt x="4846040" y="0"/>
                </a:lnTo>
                <a:lnTo>
                  <a:pt x="4846040" y="6057550"/>
                </a:lnTo>
                <a:lnTo>
                  <a:pt x="0" y="60575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791620" y="6828812"/>
            <a:ext cx="4503140" cy="5628925"/>
          </a:xfrm>
          <a:custGeom>
            <a:avLst/>
            <a:gdLst/>
            <a:ahLst/>
            <a:cxnLst/>
            <a:rect r="r" b="b" t="t" l="l"/>
            <a:pathLst>
              <a:path h="5628925" w="4503140">
                <a:moveTo>
                  <a:pt x="0" y="0"/>
                </a:moveTo>
                <a:lnTo>
                  <a:pt x="4503140" y="0"/>
                </a:lnTo>
                <a:lnTo>
                  <a:pt x="4503140" y="5628924"/>
                </a:lnTo>
                <a:lnTo>
                  <a:pt x="0" y="5628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5070" y="2247313"/>
            <a:ext cx="10344733" cy="7676778"/>
          </a:xfrm>
          <a:custGeom>
            <a:avLst/>
            <a:gdLst/>
            <a:ahLst/>
            <a:cxnLst/>
            <a:rect r="r" b="b" t="t" l="l"/>
            <a:pathLst>
              <a:path h="7676778" w="10344733">
                <a:moveTo>
                  <a:pt x="0" y="0"/>
                </a:moveTo>
                <a:lnTo>
                  <a:pt x="10344733" y="0"/>
                </a:lnTo>
                <a:lnTo>
                  <a:pt x="10344733" y="7676779"/>
                </a:lnTo>
                <a:lnTo>
                  <a:pt x="0" y="76767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476" r="-5802" b="-6979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13245" y="1816879"/>
            <a:ext cx="8282340" cy="43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75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674694" y="9999835"/>
            <a:ext cx="29637388" cy="2733675"/>
            <a:chOff x="0" y="0"/>
            <a:chExt cx="7805732" cy="7199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05732" cy="719980"/>
            </a:xfrm>
            <a:custGeom>
              <a:avLst/>
              <a:gdLst/>
              <a:ahLst/>
              <a:cxnLst/>
              <a:rect r="r" b="b" t="t" l="l"/>
              <a:pathLst>
                <a:path h="719980" w="7805732">
                  <a:moveTo>
                    <a:pt x="0" y="0"/>
                  </a:moveTo>
                  <a:lnTo>
                    <a:pt x="7805732" y="0"/>
                  </a:lnTo>
                  <a:lnTo>
                    <a:pt x="7805732" y="719980"/>
                  </a:lnTo>
                  <a:lnTo>
                    <a:pt x="0" y="719980"/>
                  </a:lnTo>
                  <a:close/>
                </a:path>
              </a:pathLst>
            </a:custGeom>
            <a:solidFill>
              <a:srgbClr val="6E3AD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051295" y="-2479451"/>
            <a:ext cx="29637388" cy="2733675"/>
            <a:chOff x="0" y="0"/>
            <a:chExt cx="7805732" cy="7199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805732" cy="719980"/>
            </a:xfrm>
            <a:custGeom>
              <a:avLst/>
              <a:gdLst/>
              <a:ahLst/>
              <a:cxnLst/>
              <a:rect r="r" b="b" t="t" l="l"/>
              <a:pathLst>
                <a:path h="719980" w="7805732">
                  <a:moveTo>
                    <a:pt x="0" y="0"/>
                  </a:moveTo>
                  <a:lnTo>
                    <a:pt x="7805732" y="0"/>
                  </a:lnTo>
                  <a:lnTo>
                    <a:pt x="7805732" y="719980"/>
                  </a:lnTo>
                  <a:lnTo>
                    <a:pt x="0" y="719980"/>
                  </a:lnTo>
                  <a:close/>
                </a:path>
              </a:pathLst>
            </a:custGeom>
            <a:solidFill>
              <a:srgbClr val="6E3AD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1527217" y="7724847"/>
            <a:ext cx="3054433" cy="1671608"/>
          </a:xfrm>
          <a:custGeom>
            <a:avLst/>
            <a:gdLst/>
            <a:ahLst/>
            <a:cxnLst/>
            <a:rect r="r" b="b" t="t" l="l"/>
            <a:pathLst>
              <a:path h="1671608" w="3054433">
                <a:moveTo>
                  <a:pt x="0" y="0"/>
                </a:moveTo>
                <a:lnTo>
                  <a:pt x="3054434" y="0"/>
                </a:lnTo>
                <a:lnTo>
                  <a:pt x="3054434" y="1671607"/>
                </a:lnTo>
                <a:lnTo>
                  <a:pt x="0" y="16716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156673" y="1028700"/>
            <a:ext cx="3054433" cy="1671608"/>
          </a:xfrm>
          <a:custGeom>
            <a:avLst/>
            <a:gdLst/>
            <a:ahLst/>
            <a:cxnLst/>
            <a:rect r="r" b="b" t="t" l="l"/>
            <a:pathLst>
              <a:path h="1671608" w="3054433">
                <a:moveTo>
                  <a:pt x="0" y="0"/>
                </a:moveTo>
                <a:lnTo>
                  <a:pt x="3054433" y="0"/>
                </a:lnTo>
                <a:lnTo>
                  <a:pt x="3054433" y="1671608"/>
                </a:lnTo>
                <a:lnTo>
                  <a:pt x="0" y="167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75921" y="2380934"/>
            <a:ext cx="10547136" cy="7262340"/>
            <a:chOff x="0" y="0"/>
            <a:chExt cx="2777847" cy="19127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77847" cy="1912715"/>
            </a:xfrm>
            <a:custGeom>
              <a:avLst/>
              <a:gdLst/>
              <a:ahLst/>
              <a:cxnLst/>
              <a:rect r="r" b="b" t="t" l="l"/>
              <a:pathLst>
                <a:path h="1912715" w="2777847">
                  <a:moveTo>
                    <a:pt x="44042" y="0"/>
                  </a:moveTo>
                  <a:lnTo>
                    <a:pt x="2733805" y="0"/>
                  </a:lnTo>
                  <a:cubicBezTo>
                    <a:pt x="2745485" y="0"/>
                    <a:pt x="2756688" y="4640"/>
                    <a:pt x="2764947" y="12900"/>
                  </a:cubicBezTo>
                  <a:cubicBezTo>
                    <a:pt x="2773207" y="21159"/>
                    <a:pt x="2777847" y="32361"/>
                    <a:pt x="2777847" y="44042"/>
                  </a:cubicBezTo>
                  <a:lnTo>
                    <a:pt x="2777847" y="1868673"/>
                  </a:lnTo>
                  <a:cubicBezTo>
                    <a:pt x="2777847" y="1880354"/>
                    <a:pt x="2773207" y="1891556"/>
                    <a:pt x="2764947" y="1899816"/>
                  </a:cubicBezTo>
                  <a:cubicBezTo>
                    <a:pt x="2756688" y="1908075"/>
                    <a:pt x="2745485" y="1912715"/>
                    <a:pt x="2733805" y="1912715"/>
                  </a:cubicBezTo>
                  <a:lnTo>
                    <a:pt x="44042" y="1912715"/>
                  </a:lnTo>
                  <a:cubicBezTo>
                    <a:pt x="32361" y="1912715"/>
                    <a:pt x="21159" y="1908075"/>
                    <a:pt x="12900" y="1899816"/>
                  </a:cubicBezTo>
                  <a:cubicBezTo>
                    <a:pt x="4640" y="1891556"/>
                    <a:pt x="0" y="1880354"/>
                    <a:pt x="0" y="1868673"/>
                  </a:cubicBezTo>
                  <a:lnTo>
                    <a:pt x="0" y="44042"/>
                  </a:lnTo>
                  <a:cubicBezTo>
                    <a:pt x="0" y="32361"/>
                    <a:pt x="4640" y="21159"/>
                    <a:pt x="12900" y="12900"/>
                  </a:cubicBezTo>
                  <a:cubicBezTo>
                    <a:pt x="21159" y="4640"/>
                    <a:pt x="32361" y="0"/>
                    <a:pt x="44042" y="0"/>
                  </a:cubicBezTo>
                  <a:close/>
                </a:path>
              </a:pathLst>
            </a:custGeom>
            <a:solidFill>
              <a:srgbClr val="6E3AD8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-2374055" y="-433529"/>
            <a:ext cx="4503140" cy="5628925"/>
          </a:xfrm>
          <a:custGeom>
            <a:avLst/>
            <a:gdLst/>
            <a:ahLst/>
            <a:cxnLst/>
            <a:rect r="r" b="b" t="t" l="l"/>
            <a:pathLst>
              <a:path h="5628925" w="4503140">
                <a:moveTo>
                  <a:pt x="0" y="0"/>
                </a:moveTo>
                <a:lnTo>
                  <a:pt x="4503139" y="0"/>
                </a:lnTo>
                <a:lnTo>
                  <a:pt x="4503139" y="5628925"/>
                </a:lnTo>
                <a:lnTo>
                  <a:pt x="0" y="5628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2603995" y="1495847"/>
            <a:ext cx="4503140" cy="5628925"/>
          </a:xfrm>
          <a:custGeom>
            <a:avLst/>
            <a:gdLst/>
            <a:ahLst/>
            <a:cxnLst/>
            <a:rect r="r" b="b" t="t" l="l"/>
            <a:pathLst>
              <a:path h="5628925" w="4503140">
                <a:moveTo>
                  <a:pt x="0" y="0"/>
                </a:moveTo>
                <a:lnTo>
                  <a:pt x="4503140" y="0"/>
                </a:lnTo>
                <a:lnTo>
                  <a:pt x="4503140" y="5628925"/>
                </a:lnTo>
                <a:lnTo>
                  <a:pt x="0" y="56289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791620" y="6828812"/>
            <a:ext cx="4503140" cy="5628925"/>
          </a:xfrm>
          <a:custGeom>
            <a:avLst/>
            <a:gdLst/>
            <a:ahLst/>
            <a:cxnLst/>
            <a:rect r="r" b="b" t="t" l="l"/>
            <a:pathLst>
              <a:path h="5628925" w="4503140">
                <a:moveTo>
                  <a:pt x="0" y="0"/>
                </a:moveTo>
                <a:lnTo>
                  <a:pt x="4503140" y="0"/>
                </a:lnTo>
                <a:lnTo>
                  <a:pt x="4503140" y="5628924"/>
                </a:lnTo>
                <a:lnTo>
                  <a:pt x="0" y="5628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223840" y="8466284"/>
            <a:ext cx="4503140" cy="5628925"/>
          </a:xfrm>
          <a:custGeom>
            <a:avLst/>
            <a:gdLst/>
            <a:ahLst/>
            <a:cxnLst/>
            <a:rect r="r" b="b" t="t" l="l"/>
            <a:pathLst>
              <a:path h="5628925" w="4503140">
                <a:moveTo>
                  <a:pt x="0" y="0"/>
                </a:moveTo>
                <a:lnTo>
                  <a:pt x="4503140" y="0"/>
                </a:lnTo>
                <a:lnTo>
                  <a:pt x="4503140" y="5628925"/>
                </a:lnTo>
                <a:lnTo>
                  <a:pt x="0" y="56289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2569602"/>
            <a:ext cx="10056779" cy="5335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713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This page allows the customers to view the status of orders.</a:t>
            </a:r>
          </a:p>
          <a:p>
            <a:pPr marL="734059" indent="-367030" lvl="1">
              <a:lnSpc>
                <a:spcPts val="713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These are the status of quotes generated by customers.</a:t>
            </a:r>
          </a:p>
          <a:p>
            <a:pPr marL="734059" indent="-367030" lvl="1">
              <a:lnSpc>
                <a:spcPts val="713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If the quote status is complete customer can view the invoice.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2610464" y="3224183"/>
            <a:ext cx="4175786" cy="4845321"/>
          </a:xfrm>
          <a:custGeom>
            <a:avLst/>
            <a:gdLst/>
            <a:ahLst/>
            <a:cxnLst/>
            <a:rect r="r" b="b" t="t" l="l"/>
            <a:pathLst>
              <a:path h="4845321" w="4175786">
                <a:moveTo>
                  <a:pt x="0" y="0"/>
                </a:moveTo>
                <a:lnTo>
                  <a:pt x="4175786" y="0"/>
                </a:lnTo>
                <a:lnTo>
                  <a:pt x="4175786" y="4845321"/>
                </a:lnTo>
                <a:lnTo>
                  <a:pt x="0" y="48453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875921" y="669293"/>
            <a:ext cx="14915699" cy="1009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88"/>
              </a:lnSpc>
            </a:pPr>
            <a:r>
              <a:rPr lang="en-US" sz="5992">
                <a:solidFill>
                  <a:srgbClr val="202020"/>
                </a:solidFill>
                <a:latin typeface="Canva Sans Bold"/>
              </a:rPr>
              <a:t>Order Management Page (Customers)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01204" y="3148148"/>
            <a:ext cx="12885593" cy="6110152"/>
          </a:xfrm>
          <a:custGeom>
            <a:avLst/>
            <a:gdLst/>
            <a:ahLst/>
            <a:cxnLst/>
            <a:rect r="r" b="b" t="t" l="l"/>
            <a:pathLst>
              <a:path h="6110152" w="12885593">
                <a:moveTo>
                  <a:pt x="0" y="0"/>
                </a:moveTo>
                <a:lnTo>
                  <a:pt x="12885592" y="0"/>
                </a:lnTo>
                <a:lnTo>
                  <a:pt x="12885592" y="6110152"/>
                </a:lnTo>
                <a:lnTo>
                  <a:pt x="0" y="61101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53892" y="933450"/>
            <a:ext cx="17354013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UI allows the customers to view the status of the quotes</a:t>
            </a:r>
          </a:p>
        </p:txBody>
      </p:sp>
    </p:spTree>
  </p:cSld>
  <p:clrMapOvr>
    <a:masterClrMapping/>
  </p:clrMapOvr>
  <p:transition spd="slow">
    <p:push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93663" y="2099654"/>
            <a:ext cx="8700674" cy="6087692"/>
          </a:xfrm>
          <a:custGeom>
            <a:avLst/>
            <a:gdLst/>
            <a:ahLst/>
            <a:cxnLst/>
            <a:rect r="r" b="b" t="t" l="l"/>
            <a:pathLst>
              <a:path h="6087692" w="8700674">
                <a:moveTo>
                  <a:pt x="0" y="0"/>
                </a:moveTo>
                <a:lnTo>
                  <a:pt x="8700674" y="0"/>
                </a:lnTo>
                <a:lnTo>
                  <a:pt x="8700674" y="6087692"/>
                </a:lnTo>
                <a:lnTo>
                  <a:pt x="0" y="60876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25779" y="-114300"/>
            <a:ext cx="4639345" cy="1104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000000"/>
                </a:solidFill>
                <a:latin typeface="Canva Sans Bold"/>
              </a:rPr>
              <a:t>ER Diagram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783976"/>
            <a:ext cx="11544101" cy="4187783"/>
          </a:xfrm>
          <a:custGeom>
            <a:avLst/>
            <a:gdLst/>
            <a:ahLst/>
            <a:cxnLst/>
            <a:rect r="r" b="b" t="t" l="l"/>
            <a:pathLst>
              <a:path h="4187783" w="11544101">
                <a:moveTo>
                  <a:pt x="0" y="0"/>
                </a:moveTo>
                <a:lnTo>
                  <a:pt x="11544101" y="0"/>
                </a:lnTo>
                <a:lnTo>
                  <a:pt x="11544101" y="4187783"/>
                </a:lnTo>
                <a:lnTo>
                  <a:pt x="0" y="418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531654"/>
            <a:ext cx="293176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Products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2833887" y="3783976"/>
            <a:ext cx="5029273" cy="3945108"/>
            <a:chOff x="0" y="0"/>
            <a:chExt cx="1324582" cy="10390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24582" cy="1039041"/>
            </a:xfrm>
            <a:custGeom>
              <a:avLst/>
              <a:gdLst/>
              <a:ahLst/>
              <a:cxnLst/>
              <a:rect r="r" b="b" t="t" l="l"/>
              <a:pathLst>
                <a:path h="1039041" w="1324582">
                  <a:moveTo>
                    <a:pt x="92362" y="0"/>
                  </a:moveTo>
                  <a:lnTo>
                    <a:pt x="1232220" y="0"/>
                  </a:lnTo>
                  <a:cubicBezTo>
                    <a:pt x="1283230" y="0"/>
                    <a:pt x="1324582" y="41352"/>
                    <a:pt x="1324582" y="92362"/>
                  </a:cubicBezTo>
                  <a:lnTo>
                    <a:pt x="1324582" y="946679"/>
                  </a:lnTo>
                  <a:cubicBezTo>
                    <a:pt x="1324582" y="971175"/>
                    <a:pt x="1314851" y="994667"/>
                    <a:pt x="1297530" y="1011989"/>
                  </a:cubicBezTo>
                  <a:cubicBezTo>
                    <a:pt x="1280209" y="1029310"/>
                    <a:pt x="1256716" y="1039041"/>
                    <a:pt x="1232220" y="1039041"/>
                  </a:cubicBezTo>
                  <a:lnTo>
                    <a:pt x="92362" y="1039041"/>
                  </a:lnTo>
                  <a:cubicBezTo>
                    <a:pt x="67866" y="1039041"/>
                    <a:pt x="44374" y="1029310"/>
                    <a:pt x="27052" y="1011989"/>
                  </a:cubicBezTo>
                  <a:cubicBezTo>
                    <a:pt x="9731" y="994667"/>
                    <a:pt x="0" y="971175"/>
                    <a:pt x="0" y="946679"/>
                  </a:cubicBezTo>
                  <a:lnTo>
                    <a:pt x="0" y="92362"/>
                  </a:lnTo>
                  <a:cubicBezTo>
                    <a:pt x="0" y="67866"/>
                    <a:pt x="9731" y="44374"/>
                    <a:pt x="27052" y="27052"/>
                  </a:cubicBezTo>
                  <a:cubicBezTo>
                    <a:pt x="44374" y="9731"/>
                    <a:pt x="67866" y="0"/>
                    <a:pt x="92362" y="0"/>
                  </a:cubicBezTo>
                  <a:close/>
                </a:path>
              </a:pathLst>
            </a:custGeom>
            <a:solidFill>
              <a:srgbClr val="6E3AD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Canva Sans"/>
                </a:rPr>
                <a:t>Database to store the details of all the products.</a:t>
              </a:r>
            </a:p>
            <a:p>
              <a:pPr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Canva Sans"/>
                </a:rPr>
                <a:t>ProductId acts as the primary key here.</a:t>
              </a:r>
            </a:p>
            <a:p>
              <a:pPr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Canva Sans"/>
                </a:rPr>
                <a:t>The database is used for importing products service and order management service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549931"/>
            <a:ext cx="10808016" cy="4159851"/>
          </a:xfrm>
          <a:custGeom>
            <a:avLst/>
            <a:gdLst/>
            <a:ahLst/>
            <a:cxnLst/>
            <a:rect r="r" b="b" t="t" l="l"/>
            <a:pathLst>
              <a:path h="4159851" w="10808016">
                <a:moveTo>
                  <a:pt x="0" y="0"/>
                </a:moveTo>
                <a:lnTo>
                  <a:pt x="10808016" y="0"/>
                </a:lnTo>
                <a:lnTo>
                  <a:pt x="10808016" y="4159852"/>
                </a:lnTo>
                <a:lnTo>
                  <a:pt x="0" y="41598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926147"/>
            <a:ext cx="317227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Customer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2469740" y="3549931"/>
            <a:ext cx="5029273" cy="3945108"/>
            <a:chOff x="0" y="0"/>
            <a:chExt cx="1324582" cy="10390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24582" cy="1039041"/>
            </a:xfrm>
            <a:custGeom>
              <a:avLst/>
              <a:gdLst/>
              <a:ahLst/>
              <a:cxnLst/>
              <a:rect r="r" b="b" t="t" l="l"/>
              <a:pathLst>
                <a:path h="1039041" w="1324582">
                  <a:moveTo>
                    <a:pt x="92362" y="0"/>
                  </a:moveTo>
                  <a:lnTo>
                    <a:pt x="1232220" y="0"/>
                  </a:lnTo>
                  <a:cubicBezTo>
                    <a:pt x="1283230" y="0"/>
                    <a:pt x="1324582" y="41352"/>
                    <a:pt x="1324582" y="92362"/>
                  </a:cubicBezTo>
                  <a:lnTo>
                    <a:pt x="1324582" y="946679"/>
                  </a:lnTo>
                  <a:cubicBezTo>
                    <a:pt x="1324582" y="971175"/>
                    <a:pt x="1314851" y="994667"/>
                    <a:pt x="1297530" y="1011989"/>
                  </a:cubicBezTo>
                  <a:cubicBezTo>
                    <a:pt x="1280209" y="1029310"/>
                    <a:pt x="1256716" y="1039041"/>
                    <a:pt x="1232220" y="1039041"/>
                  </a:cubicBezTo>
                  <a:lnTo>
                    <a:pt x="92362" y="1039041"/>
                  </a:lnTo>
                  <a:cubicBezTo>
                    <a:pt x="67866" y="1039041"/>
                    <a:pt x="44374" y="1029310"/>
                    <a:pt x="27052" y="1011989"/>
                  </a:cubicBezTo>
                  <a:cubicBezTo>
                    <a:pt x="9731" y="994667"/>
                    <a:pt x="0" y="971175"/>
                    <a:pt x="0" y="946679"/>
                  </a:cubicBezTo>
                  <a:lnTo>
                    <a:pt x="0" y="92362"/>
                  </a:lnTo>
                  <a:cubicBezTo>
                    <a:pt x="0" y="67866"/>
                    <a:pt x="9731" y="44374"/>
                    <a:pt x="27052" y="27052"/>
                  </a:cubicBezTo>
                  <a:cubicBezTo>
                    <a:pt x="44374" y="9731"/>
                    <a:pt x="67866" y="0"/>
                    <a:pt x="92362" y="0"/>
                  </a:cubicBezTo>
                  <a:close/>
                </a:path>
              </a:pathLst>
            </a:custGeom>
            <a:solidFill>
              <a:srgbClr val="6E3AD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Canva Sans"/>
                </a:rPr>
                <a:t>Database to store the details of all the customers.</a:t>
              </a:r>
            </a:p>
            <a:p>
              <a:pPr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Canva Sans"/>
                </a:rPr>
                <a:t>Id acts as the primary key here.</a:t>
              </a:r>
            </a:p>
            <a:p>
              <a:pPr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Canva Sans"/>
                </a:rPr>
                <a:t>The database is used for customer login service and order management service from the customer’s end.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2788" y="3888420"/>
            <a:ext cx="10716773" cy="3572258"/>
          </a:xfrm>
          <a:custGeom>
            <a:avLst/>
            <a:gdLst/>
            <a:ahLst/>
            <a:cxnLst/>
            <a:rect r="r" b="b" t="t" l="l"/>
            <a:pathLst>
              <a:path h="3572258" w="10716773">
                <a:moveTo>
                  <a:pt x="0" y="0"/>
                </a:moveTo>
                <a:lnTo>
                  <a:pt x="10716773" y="0"/>
                </a:lnTo>
                <a:lnTo>
                  <a:pt x="10716773" y="3572258"/>
                </a:lnTo>
                <a:lnTo>
                  <a:pt x="0" y="35722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42788" y="1774419"/>
            <a:ext cx="309041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Company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2773196" y="3515570"/>
            <a:ext cx="5029273" cy="3945108"/>
            <a:chOff x="0" y="0"/>
            <a:chExt cx="1324582" cy="10390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24582" cy="1039041"/>
            </a:xfrm>
            <a:custGeom>
              <a:avLst/>
              <a:gdLst/>
              <a:ahLst/>
              <a:cxnLst/>
              <a:rect r="r" b="b" t="t" l="l"/>
              <a:pathLst>
                <a:path h="1039041" w="1324582">
                  <a:moveTo>
                    <a:pt x="92362" y="0"/>
                  </a:moveTo>
                  <a:lnTo>
                    <a:pt x="1232220" y="0"/>
                  </a:lnTo>
                  <a:cubicBezTo>
                    <a:pt x="1283230" y="0"/>
                    <a:pt x="1324582" y="41352"/>
                    <a:pt x="1324582" y="92362"/>
                  </a:cubicBezTo>
                  <a:lnTo>
                    <a:pt x="1324582" y="946679"/>
                  </a:lnTo>
                  <a:cubicBezTo>
                    <a:pt x="1324582" y="971175"/>
                    <a:pt x="1314851" y="994667"/>
                    <a:pt x="1297530" y="1011989"/>
                  </a:cubicBezTo>
                  <a:cubicBezTo>
                    <a:pt x="1280209" y="1029310"/>
                    <a:pt x="1256716" y="1039041"/>
                    <a:pt x="1232220" y="1039041"/>
                  </a:cubicBezTo>
                  <a:lnTo>
                    <a:pt x="92362" y="1039041"/>
                  </a:lnTo>
                  <a:cubicBezTo>
                    <a:pt x="67866" y="1039041"/>
                    <a:pt x="44374" y="1029310"/>
                    <a:pt x="27052" y="1011989"/>
                  </a:cubicBezTo>
                  <a:cubicBezTo>
                    <a:pt x="9731" y="994667"/>
                    <a:pt x="0" y="971175"/>
                    <a:pt x="0" y="946679"/>
                  </a:cubicBezTo>
                  <a:lnTo>
                    <a:pt x="0" y="92362"/>
                  </a:lnTo>
                  <a:cubicBezTo>
                    <a:pt x="0" y="67866"/>
                    <a:pt x="9731" y="44374"/>
                    <a:pt x="27052" y="27052"/>
                  </a:cubicBezTo>
                  <a:cubicBezTo>
                    <a:pt x="44374" y="9731"/>
                    <a:pt x="67866" y="0"/>
                    <a:pt x="92362" y="0"/>
                  </a:cubicBezTo>
                  <a:close/>
                </a:path>
              </a:pathLst>
            </a:custGeom>
            <a:solidFill>
              <a:srgbClr val="6E3AD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Canva Sans"/>
                </a:rPr>
                <a:t>Database to store the details of all the companies with companyId being the primary key.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368174"/>
            <a:ext cx="11200736" cy="4430094"/>
          </a:xfrm>
          <a:custGeom>
            <a:avLst/>
            <a:gdLst/>
            <a:ahLst/>
            <a:cxnLst/>
            <a:rect r="r" b="b" t="t" l="l"/>
            <a:pathLst>
              <a:path h="4430094" w="11200736">
                <a:moveTo>
                  <a:pt x="0" y="0"/>
                </a:moveTo>
                <a:lnTo>
                  <a:pt x="11200736" y="0"/>
                </a:lnTo>
                <a:lnTo>
                  <a:pt x="11200736" y="4430094"/>
                </a:lnTo>
                <a:lnTo>
                  <a:pt x="0" y="44300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80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631400"/>
            <a:ext cx="221233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Orders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2742850" y="3005860"/>
            <a:ext cx="5029273" cy="5154721"/>
            <a:chOff x="0" y="0"/>
            <a:chExt cx="1324582" cy="135762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24582" cy="1357622"/>
            </a:xfrm>
            <a:custGeom>
              <a:avLst/>
              <a:gdLst/>
              <a:ahLst/>
              <a:cxnLst/>
              <a:rect r="r" b="b" t="t" l="l"/>
              <a:pathLst>
                <a:path h="1357622" w="1324582">
                  <a:moveTo>
                    <a:pt x="92362" y="0"/>
                  </a:moveTo>
                  <a:lnTo>
                    <a:pt x="1232220" y="0"/>
                  </a:lnTo>
                  <a:cubicBezTo>
                    <a:pt x="1283230" y="0"/>
                    <a:pt x="1324582" y="41352"/>
                    <a:pt x="1324582" y="92362"/>
                  </a:cubicBezTo>
                  <a:lnTo>
                    <a:pt x="1324582" y="1265260"/>
                  </a:lnTo>
                  <a:cubicBezTo>
                    <a:pt x="1324582" y="1289756"/>
                    <a:pt x="1314851" y="1313249"/>
                    <a:pt x="1297530" y="1330570"/>
                  </a:cubicBezTo>
                  <a:cubicBezTo>
                    <a:pt x="1280209" y="1347891"/>
                    <a:pt x="1256716" y="1357622"/>
                    <a:pt x="1232220" y="1357622"/>
                  </a:cubicBezTo>
                  <a:lnTo>
                    <a:pt x="92362" y="1357622"/>
                  </a:lnTo>
                  <a:cubicBezTo>
                    <a:pt x="67866" y="1357622"/>
                    <a:pt x="44374" y="1347891"/>
                    <a:pt x="27052" y="1330570"/>
                  </a:cubicBezTo>
                  <a:cubicBezTo>
                    <a:pt x="9731" y="1313249"/>
                    <a:pt x="0" y="1289756"/>
                    <a:pt x="0" y="1265260"/>
                  </a:cubicBezTo>
                  <a:lnTo>
                    <a:pt x="0" y="92362"/>
                  </a:lnTo>
                  <a:cubicBezTo>
                    <a:pt x="0" y="67866"/>
                    <a:pt x="9731" y="44374"/>
                    <a:pt x="27052" y="27052"/>
                  </a:cubicBezTo>
                  <a:cubicBezTo>
                    <a:pt x="44374" y="9731"/>
                    <a:pt x="67866" y="0"/>
                    <a:pt x="92362" y="0"/>
                  </a:cubicBezTo>
                  <a:close/>
                </a:path>
              </a:pathLst>
            </a:custGeom>
            <a:solidFill>
              <a:srgbClr val="6E3AD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Canva Sans"/>
                </a:rPr>
                <a:t>Database to store the details of all the orders placed by the customer.</a:t>
              </a:r>
            </a:p>
            <a:p>
              <a:pPr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Canva Sans"/>
                </a:rPr>
                <a:t>ProductId acts as the primary key here and customerId and productId are foreign key referencing the cutsomer table and the product table.</a:t>
              </a:r>
            </a:p>
            <a:p>
              <a:pPr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Canva Sans"/>
                </a:rPr>
                <a:t>The database is used for managing quotes and order management service</a:t>
              </a:r>
            </a:p>
            <a:p>
              <a:pPr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015307"/>
            <a:ext cx="11449619" cy="5362969"/>
          </a:xfrm>
          <a:custGeom>
            <a:avLst/>
            <a:gdLst/>
            <a:ahLst/>
            <a:cxnLst/>
            <a:rect r="r" b="b" t="t" l="l"/>
            <a:pathLst>
              <a:path h="5362969" w="11449619">
                <a:moveTo>
                  <a:pt x="0" y="0"/>
                </a:moveTo>
                <a:lnTo>
                  <a:pt x="11449619" y="0"/>
                </a:lnTo>
                <a:lnTo>
                  <a:pt x="11449619" y="5362969"/>
                </a:lnTo>
                <a:lnTo>
                  <a:pt x="0" y="53629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8" r="0" b="-2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356860"/>
            <a:ext cx="237321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Invoice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2833887" y="3783976"/>
            <a:ext cx="5029273" cy="3945108"/>
            <a:chOff x="0" y="0"/>
            <a:chExt cx="1324582" cy="10390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24582" cy="1039041"/>
            </a:xfrm>
            <a:custGeom>
              <a:avLst/>
              <a:gdLst/>
              <a:ahLst/>
              <a:cxnLst/>
              <a:rect r="r" b="b" t="t" l="l"/>
              <a:pathLst>
                <a:path h="1039041" w="1324582">
                  <a:moveTo>
                    <a:pt x="92362" y="0"/>
                  </a:moveTo>
                  <a:lnTo>
                    <a:pt x="1232220" y="0"/>
                  </a:lnTo>
                  <a:cubicBezTo>
                    <a:pt x="1283230" y="0"/>
                    <a:pt x="1324582" y="41352"/>
                    <a:pt x="1324582" y="92362"/>
                  </a:cubicBezTo>
                  <a:lnTo>
                    <a:pt x="1324582" y="946679"/>
                  </a:lnTo>
                  <a:cubicBezTo>
                    <a:pt x="1324582" y="971175"/>
                    <a:pt x="1314851" y="994667"/>
                    <a:pt x="1297530" y="1011989"/>
                  </a:cubicBezTo>
                  <a:cubicBezTo>
                    <a:pt x="1280209" y="1029310"/>
                    <a:pt x="1256716" y="1039041"/>
                    <a:pt x="1232220" y="1039041"/>
                  </a:cubicBezTo>
                  <a:lnTo>
                    <a:pt x="92362" y="1039041"/>
                  </a:lnTo>
                  <a:cubicBezTo>
                    <a:pt x="67866" y="1039041"/>
                    <a:pt x="44374" y="1029310"/>
                    <a:pt x="27052" y="1011989"/>
                  </a:cubicBezTo>
                  <a:cubicBezTo>
                    <a:pt x="9731" y="994667"/>
                    <a:pt x="0" y="971175"/>
                    <a:pt x="0" y="946679"/>
                  </a:cubicBezTo>
                  <a:lnTo>
                    <a:pt x="0" y="92362"/>
                  </a:lnTo>
                  <a:cubicBezTo>
                    <a:pt x="0" y="67866"/>
                    <a:pt x="9731" y="44374"/>
                    <a:pt x="27052" y="27052"/>
                  </a:cubicBezTo>
                  <a:cubicBezTo>
                    <a:pt x="44374" y="9731"/>
                    <a:pt x="67866" y="0"/>
                    <a:pt x="92362" y="0"/>
                  </a:cubicBezTo>
                  <a:close/>
                </a:path>
              </a:pathLst>
            </a:custGeom>
            <a:solidFill>
              <a:srgbClr val="6E3AD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Canva Sans"/>
                </a:rPr>
                <a:t>Database to store the details of all the invoices . It stores important details like GST amount and invoice value.</a:t>
              </a:r>
            </a:p>
            <a:p>
              <a:pPr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Canva Sans"/>
                </a:rPr>
                <a:t>InvoiceId acts as the primary key here, with orderId, customerId and productId being the foreign key.</a:t>
              </a:r>
            </a:p>
            <a:p>
              <a:pPr marL="518157" indent="-259078" lvl="1">
                <a:lnSpc>
                  <a:spcPts val="3359"/>
                </a:lnSpc>
                <a:buFont typeface="Arial"/>
                <a:buChar char="•"/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51295" y="-2479451"/>
            <a:ext cx="29637388" cy="2733675"/>
            <a:chOff x="0" y="0"/>
            <a:chExt cx="7805732" cy="7199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05732" cy="719980"/>
            </a:xfrm>
            <a:custGeom>
              <a:avLst/>
              <a:gdLst/>
              <a:ahLst/>
              <a:cxnLst/>
              <a:rect r="r" b="b" t="t" l="l"/>
              <a:pathLst>
                <a:path h="719980" w="7805732">
                  <a:moveTo>
                    <a:pt x="0" y="0"/>
                  </a:moveTo>
                  <a:lnTo>
                    <a:pt x="7805732" y="0"/>
                  </a:lnTo>
                  <a:lnTo>
                    <a:pt x="7805732" y="719980"/>
                  </a:lnTo>
                  <a:lnTo>
                    <a:pt x="0" y="719980"/>
                  </a:lnTo>
                  <a:close/>
                </a:path>
              </a:pathLst>
            </a:custGeom>
            <a:solidFill>
              <a:srgbClr val="6E3AD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044998" y="365478"/>
            <a:ext cx="6992459" cy="1193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83"/>
              </a:lnSpc>
            </a:pPr>
            <a:r>
              <a:rPr lang="en-US" sz="6988">
                <a:solidFill>
                  <a:srgbClr val="202020"/>
                </a:solidFill>
                <a:latin typeface="Canva Sans Bold"/>
              </a:rPr>
              <a:t>Employee login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430959" y="7298181"/>
            <a:ext cx="3054433" cy="1671608"/>
          </a:xfrm>
          <a:custGeom>
            <a:avLst/>
            <a:gdLst/>
            <a:ahLst/>
            <a:cxnLst/>
            <a:rect r="r" b="b" t="t" l="l"/>
            <a:pathLst>
              <a:path h="1671608" w="3054433">
                <a:moveTo>
                  <a:pt x="0" y="0"/>
                </a:moveTo>
                <a:lnTo>
                  <a:pt x="3054433" y="0"/>
                </a:lnTo>
                <a:lnTo>
                  <a:pt x="3054433" y="1671608"/>
                </a:lnTo>
                <a:lnTo>
                  <a:pt x="0" y="167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156673" y="1028700"/>
            <a:ext cx="3054433" cy="1671608"/>
          </a:xfrm>
          <a:custGeom>
            <a:avLst/>
            <a:gdLst/>
            <a:ahLst/>
            <a:cxnLst/>
            <a:rect r="r" b="b" t="t" l="l"/>
            <a:pathLst>
              <a:path h="1671608" w="3054433">
                <a:moveTo>
                  <a:pt x="0" y="0"/>
                </a:moveTo>
                <a:lnTo>
                  <a:pt x="3054433" y="0"/>
                </a:lnTo>
                <a:lnTo>
                  <a:pt x="3054433" y="1671608"/>
                </a:lnTo>
                <a:lnTo>
                  <a:pt x="0" y="167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062110" y="3734572"/>
            <a:ext cx="6981080" cy="3347280"/>
            <a:chOff x="0" y="0"/>
            <a:chExt cx="1838638" cy="8815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38638" cy="881588"/>
            </a:xfrm>
            <a:custGeom>
              <a:avLst/>
              <a:gdLst/>
              <a:ahLst/>
              <a:cxnLst/>
              <a:rect r="r" b="b" t="t" l="l"/>
              <a:pathLst>
                <a:path h="881588" w="1838638">
                  <a:moveTo>
                    <a:pt x="66539" y="0"/>
                  </a:moveTo>
                  <a:lnTo>
                    <a:pt x="1772099" y="0"/>
                  </a:lnTo>
                  <a:cubicBezTo>
                    <a:pt x="1808848" y="0"/>
                    <a:pt x="1838638" y="29791"/>
                    <a:pt x="1838638" y="66539"/>
                  </a:cubicBezTo>
                  <a:lnTo>
                    <a:pt x="1838638" y="815049"/>
                  </a:lnTo>
                  <a:cubicBezTo>
                    <a:pt x="1838638" y="832696"/>
                    <a:pt x="1831628" y="849621"/>
                    <a:pt x="1819149" y="862099"/>
                  </a:cubicBezTo>
                  <a:cubicBezTo>
                    <a:pt x="1806671" y="874578"/>
                    <a:pt x="1789747" y="881588"/>
                    <a:pt x="1772099" y="881588"/>
                  </a:cubicBezTo>
                  <a:lnTo>
                    <a:pt x="66539" y="881588"/>
                  </a:lnTo>
                  <a:cubicBezTo>
                    <a:pt x="29791" y="881588"/>
                    <a:pt x="0" y="851797"/>
                    <a:pt x="0" y="815049"/>
                  </a:cubicBezTo>
                  <a:lnTo>
                    <a:pt x="0" y="66539"/>
                  </a:lnTo>
                  <a:cubicBezTo>
                    <a:pt x="0" y="29791"/>
                    <a:pt x="29791" y="0"/>
                    <a:pt x="66539" y="0"/>
                  </a:cubicBezTo>
                  <a:close/>
                </a:path>
              </a:pathLst>
            </a:custGeom>
            <a:solidFill>
              <a:srgbClr val="6E3AD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Canva Sans"/>
                </a:rPr>
                <a:t>Employee login takes customer username and password as input and treats both the fields as mandatory </a:t>
              </a:r>
            </a:p>
            <a:p>
              <a:pPr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Canva Sans"/>
                </a:rPr>
                <a:t>It prompts an alert message if the appropriate criteria is not met for password.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844166" y="1856623"/>
            <a:ext cx="4503140" cy="5628925"/>
          </a:xfrm>
          <a:custGeom>
            <a:avLst/>
            <a:gdLst/>
            <a:ahLst/>
            <a:cxnLst/>
            <a:rect r="r" b="b" t="t" l="l"/>
            <a:pathLst>
              <a:path h="5628925" w="4503140">
                <a:moveTo>
                  <a:pt x="0" y="0"/>
                </a:moveTo>
                <a:lnTo>
                  <a:pt x="4503140" y="0"/>
                </a:lnTo>
                <a:lnTo>
                  <a:pt x="4503140" y="5628924"/>
                </a:lnTo>
                <a:lnTo>
                  <a:pt x="0" y="5628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475077" y="4811378"/>
            <a:ext cx="4846040" cy="6057550"/>
          </a:xfrm>
          <a:custGeom>
            <a:avLst/>
            <a:gdLst/>
            <a:ahLst/>
            <a:cxnLst/>
            <a:rect r="r" b="b" t="t" l="l"/>
            <a:pathLst>
              <a:path h="6057550" w="4846040">
                <a:moveTo>
                  <a:pt x="0" y="0"/>
                </a:moveTo>
                <a:lnTo>
                  <a:pt x="4846040" y="0"/>
                </a:lnTo>
                <a:lnTo>
                  <a:pt x="4846040" y="6057550"/>
                </a:lnTo>
                <a:lnTo>
                  <a:pt x="0" y="60575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791620" y="6828812"/>
            <a:ext cx="4503140" cy="5628925"/>
          </a:xfrm>
          <a:custGeom>
            <a:avLst/>
            <a:gdLst/>
            <a:ahLst/>
            <a:cxnLst/>
            <a:rect r="r" b="b" t="t" l="l"/>
            <a:pathLst>
              <a:path h="5628925" w="4503140">
                <a:moveTo>
                  <a:pt x="0" y="0"/>
                </a:moveTo>
                <a:lnTo>
                  <a:pt x="4503140" y="0"/>
                </a:lnTo>
                <a:lnTo>
                  <a:pt x="4503140" y="5628924"/>
                </a:lnTo>
                <a:lnTo>
                  <a:pt x="0" y="5628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20716" y="1864504"/>
            <a:ext cx="10129351" cy="7714963"/>
          </a:xfrm>
          <a:custGeom>
            <a:avLst/>
            <a:gdLst/>
            <a:ahLst/>
            <a:cxnLst/>
            <a:rect r="r" b="b" t="t" l="l"/>
            <a:pathLst>
              <a:path h="7714963" w="10129351">
                <a:moveTo>
                  <a:pt x="0" y="0"/>
                </a:moveTo>
                <a:lnTo>
                  <a:pt x="10129351" y="0"/>
                </a:lnTo>
                <a:lnTo>
                  <a:pt x="10129351" y="7714963"/>
                </a:lnTo>
                <a:lnTo>
                  <a:pt x="0" y="77149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1" t="0" r="-91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13245" y="1816879"/>
            <a:ext cx="8282340" cy="43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75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51295" y="-2479451"/>
            <a:ext cx="29637388" cy="2733675"/>
            <a:chOff x="0" y="0"/>
            <a:chExt cx="7805732" cy="7199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05732" cy="719980"/>
            </a:xfrm>
            <a:custGeom>
              <a:avLst/>
              <a:gdLst/>
              <a:ahLst/>
              <a:cxnLst/>
              <a:rect r="r" b="b" t="t" l="l"/>
              <a:pathLst>
                <a:path h="719980" w="7805732">
                  <a:moveTo>
                    <a:pt x="0" y="0"/>
                  </a:moveTo>
                  <a:lnTo>
                    <a:pt x="7805732" y="0"/>
                  </a:lnTo>
                  <a:lnTo>
                    <a:pt x="7805732" y="719980"/>
                  </a:lnTo>
                  <a:lnTo>
                    <a:pt x="0" y="719980"/>
                  </a:lnTo>
                  <a:close/>
                </a:path>
              </a:pathLst>
            </a:custGeom>
            <a:solidFill>
              <a:srgbClr val="6E3AD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032411" y="392201"/>
            <a:ext cx="8520238" cy="1193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83"/>
              </a:lnSpc>
            </a:pPr>
            <a:r>
              <a:rPr lang="en-US" sz="6988">
                <a:solidFill>
                  <a:srgbClr val="202020"/>
                </a:solidFill>
                <a:latin typeface="Canva Sans Bold"/>
              </a:rPr>
              <a:t>Order Management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430959" y="7298181"/>
            <a:ext cx="3054433" cy="1671608"/>
          </a:xfrm>
          <a:custGeom>
            <a:avLst/>
            <a:gdLst/>
            <a:ahLst/>
            <a:cxnLst/>
            <a:rect r="r" b="b" t="t" l="l"/>
            <a:pathLst>
              <a:path h="1671608" w="3054433">
                <a:moveTo>
                  <a:pt x="0" y="0"/>
                </a:moveTo>
                <a:lnTo>
                  <a:pt x="3054433" y="0"/>
                </a:lnTo>
                <a:lnTo>
                  <a:pt x="3054433" y="1671608"/>
                </a:lnTo>
                <a:lnTo>
                  <a:pt x="0" y="167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156673" y="1028700"/>
            <a:ext cx="3054433" cy="1671608"/>
          </a:xfrm>
          <a:custGeom>
            <a:avLst/>
            <a:gdLst/>
            <a:ahLst/>
            <a:cxnLst/>
            <a:rect r="r" b="b" t="t" l="l"/>
            <a:pathLst>
              <a:path h="1671608" w="3054433">
                <a:moveTo>
                  <a:pt x="0" y="0"/>
                </a:moveTo>
                <a:lnTo>
                  <a:pt x="3054433" y="0"/>
                </a:lnTo>
                <a:lnTo>
                  <a:pt x="3054433" y="1671608"/>
                </a:lnTo>
                <a:lnTo>
                  <a:pt x="0" y="167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062110" y="3734572"/>
            <a:ext cx="6981080" cy="3347280"/>
            <a:chOff x="0" y="0"/>
            <a:chExt cx="1838638" cy="8815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38638" cy="881588"/>
            </a:xfrm>
            <a:custGeom>
              <a:avLst/>
              <a:gdLst/>
              <a:ahLst/>
              <a:cxnLst/>
              <a:rect r="r" b="b" t="t" l="l"/>
              <a:pathLst>
                <a:path h="881588" w="1838638">
                  <a:moveTo>
                    <a:pt x="66539" y="0"/>
                  </a:moveTo>
                  <a:lnTo>
                    <a:pt x="1772099" y="0"/>
                  </a:lnTo>
                  <a:cubicBezTo>
                    <a:pt x="1808848" y="0"/>
                    <a:pt x="1838638" y="29791"/>
                    <a:pt x="1838638" y="66539"/>
                  </a:cubicBezTo>
                  <a:lnTo>
                    <a:pt x="1838638" y="815049"/>
                  </a:lnTo>
                  <a:cubicBezTo>
                    <a:pt x="1838638" y="832696"/>
                    <a:pt x="1831628" y="849621"/>
                    <a:pt x="1819149" y="862099"/>
                  </a:cubicBezTo>
                  <a:cubicBezTo>
                    <a:pt x="1806671" y="874578"/>
                    <a:pt x="1789747" y="881588"/>
                    <a:pt x="1772099" y="881588"/>
                  </a:cubicBezTo>
                  <a:lnTo>
                    <a:pt x="66539" y="881588"/>
                  </a:lnTo>
                  <a:cubicBezTo>
                    <a:pt x="29791" y="881588"/>
                    <a:pt x="0" y="851797"/>
                    <a:pt x="0" y="815049"/>
                  </a:cubicBezTo>
                  <a:lnTo>
                    <a:pt x="0" y="66539"/>
                  </a:lnTo>
                  <a:cubicBezTo>
                    <a:pt x="0" y="29791"/>
                    <a:pt x="29791" y="0"/>
                    <a:pt x="66539" y="0"/>
                  </a:cubicBezTo>
                  <a:close/>
                </a:path>
              </a:pathLst>
            </a:custGeom>
            <a:solidFill>
              <a:srgbClr val="6E3AD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Canva Sans"/>
                </a:rPr>
                <a:t>Order management page displays order id, customer name,order date ,value,customer city,status.</a:t>
              </a:r>
            </a:p>
            <a:p>
              <a:pPr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Canva Sans"/>
                </a:rPr>
                <a:t>It also contains create new quote button and import products button.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844166" y="1856623"/>
            <a:ext cx="4503140" cy="5628925"/>
          </a:xfrm>
          <a:custGeom>
            <a:avLst/>
            <a:gdLst/>
            <a:ahLst/>
            <a:cxnLst/>
            <a:rect r="r" b="b" t="t" l="l"/>
            <a:pathLst>
              <a:path h="5628925" w="4503140">
                <a:moveTo>
                  <a:pt x="0" y="0"/>
                </a:moveTo>
                <a:lnTo>
                  <a:pt x="4503140" y="0"/>
                </a:lnTo>
                <a:lnTo>
                  <a:pt x="4503140" y="5628924"/>
                </a:lnTo>
                <a:lnTo>
                  <a:pt x="0" y="5628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475077" y="4811378"/>
            <a:ext cx="4846040" cy="6057550"/>
          </a:xfrm>
          <a:custGeom>
            <a:avLst/>
            <a:gdLst/>
            <a:ahLst/>
            <a:cxnLst/>
            <a:rect r="r" b="b" t="t" l="l"/>
            <a:pathLst>
              <a:path h="6057550" w="4846040">
                <a:moveTo>
                  <a:pt x="0" y="0"/>
                </a:moveTo>
                <a:lnTo>
                  <a:pt x="4846040" y="0"/>
                </a:lnTo>
                <a:lnTo>
                  <a:pt x="4846040" y="6057550"/>
                </a:lnTo>
                <a:lnTo>
                  <a:pt x="0" y="60575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791620" y="6828812"/>
            <a:ext cx="4503140" cy="5628925"/>
          </a:xfrm>
          <a:custGeom>
            <a:avLst/>
            <a:gdLst/>
            <a:ahLst/>
            <a:cxnLst/>
            <a:rect r="r" b="b" t="t" l="l"/>
            <a:pathLst>
              <a:path h="5628925" w="4503140">
                <a:moveTo>
                  <a:pt x="0" y="0"/>
                </a:moveTo>
                <a:lnTo>
                  <a:pt x="4503140" y="0"/>
                </a:lnTo>
                <a:lnTo>
                  <a:pt x="4503140" y="5628924"/>
                </a:lnTo>
                <a:lnTo>
                  <a:pt x="0" y="5628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91359" y="2201488"/>
            <a:ext cx="10588065" cy="7441786"/>
          </a:xfrm>
          <a:custGeom>
            <a:avLst/>
            <a:gdLst/>
            <a:ahLst/>
            <a:cxnLst/>
            <a:rect r="r" b="b" t="t" l="l"/>
            <a:pathLst>
              <a:path h="7441786" w="10588065">
                <a:moveTo>
                  <a:pt x="0" y="0"/>
                </a:moveTo>
                <a:lnTo>
                  <a:pt x="10588065" y="0"/>
                </a:lnTo>
                <a:lnTo>
                  <a:pt x="10588065" y="7441786"/>
                </a:lnTo>
                <a:lnTo>
                  <a:pt x="0" y="74417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2019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13245" y="1816879"/>
            <a:ext cx="8282340" cy="43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75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51295" y="-2479451"/>
            <a:ext cx="29637388" cy="2733675"/>
            <a:chOff x="0" y="0"/>
            <a:chExt cx="7805732" cy="7199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05732" cy="719980"/>
            </a:xfrm>
            <a:custGeom>
              <a:avLst/>
              <a:gdLst/>
              <a:ahLst/>
              <a:cxnLst/>
              <a:rect r="r" b="b" t="t" l="l"/>
              <a:pathLst>
                <a:path h="719980" w="7805732">
                  <a:moveTo>
                    <a:pt x="0" y="0"/>
                  </a:moveTo>
                  <a:lnTo>
                    <a:pt x="7805732" y="0"/>
                  </a:lnTo>
                  <a:lnTo>
                    <a:pt x="7805732" y="719980"/>
                  </a:lnTo>
                  <a:lnTo>
                    <a:pt x="0" y="719980"/>
                  </a:lnTo>
                  <a:close/>
                </a:path>
              </a:pathLst>
            </a:custGeom>
            <a:solidFill>
              <a:srgbClr val="6E3AD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361296" y="392201"/>
            <a:ext cx="8520238" cy="1193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83"/>
              </a:lnSpc>
            </a:pPr>
            <a:r>
              <a:rPr lang="en-US" sz="6988">
                <a:solidFill>
                  <a:srgbClr val="202020"/>
                </a:solidFill>
                <a:latin typeface="Canva Sans Bold"/>
              </a:rPr>
              <a:t>Import Products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430959" y="7298181"/>
            <a:ext cx="3054433" cy="1671608"/>
          </a:xfrm>
          <a:custGeom>
            <a:avLst/>
            <a:gdLst/>
            <a:ahLst/>
            <a:cxnLst/>
            <a:rect r="r" b="b" t="t" l="l"/>
            <a:pathLst>
              <a:path h="1671608" w="3054433">
                <a:moveTo>
                  <a:pt x="0" y="0"/>
                </a:moveTo>
                <a:lnTo>
                  <a:pt x="3054433" y="0"/>
                </a:lnTo>
                <a:lnTo>
                  <a:pt x="3054433" y="1671608"/>
                </a:lnTo>
                <a:lnTo>
                  <a:pt x="0" y="167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156673" y="1028700"/>
            <a:ext cx="3054433" cy="1671608"/>
          </a:xfrm>
          <a:custGeom>
            <a:avLst/>
            <a:gdLst/>
            <a:ahLst/>
            <a:cxnLst/>
            <a:rect r="r" b="b" t="t" l="l"/>
            <a:pathLst>
              <a:path h="1671608" w="3054433">
                <a:moveTo>
                  <a:pt x="0" y="0"/>
                </a:moveTo>
                <a:lnTo>
                  <a:pt x="3054433" y="0"/>
                </a:lnTo>
                <a:lnTo>
                  <a:pt x="3054433" y="1671608"/>
                </a:lnTo>
                <a:lnTo>
                  <a:pt x="0" y="167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230027" y="2721769"/>
            <a:ext cx="5813163" cy="3347280"/>
            <a:chOff x="0" y="0"/>
            <a:chExt cx="1531039" cy="8815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31039" cy="881588"/>
            </a:xfrm>
            <a:custGeom>
              <a:avLst/>
              <a:gdLst/>
              <a:ahLst/>
              <a:cxnLst/>
              <a:rect r="r" b="b" t="t" l="l"/>
              <a:pathLst>
                <a:path h="881588" w="1531039">
                  <a:moveTo>
                    <a:pt x="79907" y="0"/>
                  </a:moveTo>
                  <a:lnTo>
                    <a:pt x="1451131" y="0"/>
                  </a:lnTo>
                  <a:cubicBezTo>
                    <a:pt x="1472324" y="0"/>
                    <a:pt x="1492649" y="8419"/>
                    <a:pt x="1507634" y="23404"/>
                  </a:cubicBezTo>
                  <a:cubicBezTo>
                    <a:pt x="1522620" y="38390"/>
                    <a:pt x="1531039" y="58715"/>
                    <a:pt x="1531039" y="79907"/>
                  </a:cubicBezTo>
                  <a:lnTo>
                    <a:pt x="1531039" y="801681"/>
                  </a:lnTo>
                  <a:cubicBezTo>
                    <a:pt x="1531039" y="845812"/>
                    <a:pt x="1495263" y="881588"/>
                    <a:pt x="1451131" y="881588"/>
                  </a:cubicBezTo>
                  <a:lnTo>
                    <a:pt x="79907" y="881588"/>
                  </a:lnTo>
                  <a:cubicBezTo>
                    <a:pt x="35776" y="881588"/>
                    <a:pt x="0" y="845812"/>
                    <a:pt x="0" y="801681"/>
                  </a:cubicBezTo>
                  <a:lnTo>
                    <a:pt x="0" y="79907"/>
                  </a:lnTo>
                  <a:cubicBezTo>
                    <a:pt x="0" y="35776"/>
                    <a:pt x="35776" y="0"/>
                    <a:pt x="79907" y="0"/>
                  </a:cubicBezTo>
                  <a:close/>
                </a:path>
              </a:pathLst>
            </a:custGeom>
            <a:solidFill>
              <a:srgbClr val="6E3AD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Canva Sans"/>
                </a:rPr>
                <a:t>Order management page displays order id, customer name,order date ,value,customer city,status.</a:t>
              </a:r>
            </a:p>
            <a:p>
              <a:pPr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Canva Sans"/>
                </a:rPr>
                <a:t>It also contains create new quote button and import products button.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844166" y="1856623"/>
            <a:ext cx="4503140" cy="5628925"/>
          </a:xfrm>
          <a:custGeom>
            <a:avLst/>
            <a:gdLst/>
            <a:ahLst/>
            <a:cxnLst/>
            <a:rect r="r" b="b" t="t" l="l"/>
            <a:pathLst>
              <a:path h="5628925" w="4503140">
                <a:moveTo>
                  <a:pt x="0" y="0"/>
                </a:moveTo>
                <a:lnTo>
                  <a:pt x="4503140" y="0"/>
                </a:lnTo>
                <a:lnTo>
                  <a:pt x="4503140" y="5628924"/>
                </a:lnTo>
                <a:lnTo>
                  <a:pt x="0" y="5628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475077" y="4811378"/>
            <a:ext cx="4846040" cy="6057550"/>
          </a:xfrm>
          <a:custGeom>
            <a:avLst/>
            <a:gdLst/>
            <a:ahLst/>
            <a:cxnLst/>
            <a:rect r="r" b="b" t="t" l="l"/>
            <a:pathLst>
              <a:path h="6057550" w="4846040">
                <a:moveTo>
                  <a:pt x="0" y="0"/>
                </a:moveTo>
                <a:lnTo>
                  <a:pt x="4846040" y="0"/>
                </a:lnTo>
                <a:lnTo>
                  <a:pt x="4846040" y="6057550"/>
                </a:lnTo>
                <a:lnTo>
                  <a:pt x="0" y="60575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791620" y="6828812"/>
            <a:ext cx="4503140" cy="5628925"/>
          </a:xfrm>
          <a:custGeom>
            <a:avLst/>
            <a:gdLst/>
            <a:ahLst/>
            <a:cxnLst/>
            <a:rect r="r" b="b" t="t" l="l"/>
            <a:pathLst>
              <a:path h="5628925" w="4503140">
                <a:moveTo>
                  <a:pt x="0" y="0"/>
                </a:moveTo>
                <a:lnTo>
                  <a:pt x="4503140" y="0"/>
                </a:lnTo>
                <a:lnTo>
                  <a:pt x="4503140" y="5628924"/>
                </a:lnTo>
                <a:lnTo>
                  <a:pt x="0" y="5628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2247313"/>
            <a:ext cx="12003849" cy="6180276"/>
          </a:xfrm>
          <a:custGeom>
            <a:avLst/>
            <a:gdLst/>
            <a:ahLst/>
            <a:cxnLst/>
            <a:rect r="r" b="b" t="t" l="l"/>
            <a:pathLst>
              <a:path h="6180276" w="12003849">
                <a:moveTo>
                  <a:pt x="0" y="0"/>
                </a:moveTo>
                <a:lnTo>
                  <a:pt x="12003849" y="0"/>
                </a:lnTo>
                <a:lnTo>
                  <a:pt x="12003849" y="6180276"/>
                </a:lnTo>
                <a:lnTo>
                  <a:pt x="0" y="61802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13245" y="1816879"/>
            <a:ext cx="8282340" cy="43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75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51295" y="-2479451"/>
            <a:ext cx="29637388" cy="2733675"/>
            <a:chOff x="0" y="0"/>
            <a:chExt cx="7805732" cy="7199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05732" cy="719980"/>
            </a:xfrm>
            <a:custGeom>
              <a:avLst/>
              <a:gdLst/>
              <a:ahLst/>
              <a:cxnLst/>
              <a:rect r="r" b="b" t="t" l="l"/>
              <a:pathLst>
                <a:path h="719980" w="7805732">
                  <a:moveTo>
                    <a:pt x="0" y="0"/>
                  </a:moveTo>
                  <a:lnTo>
                    <a:pt x="7805732" y="0"/>
                  </a:lnTo>
                  <a:lnTo>
                    <a:pt x="7805732" y="719980"/>
                  </a:lnTo>
                  <a:lnTo>
                    <a:pt x="0" y="719980"/>
                  </a:lnTo>
                  <a:close/>
                </a:path>
              </a:pathLst>
            </a:custGeom>
            <a:solidFill>
              <a:srgbClr val="6E3AD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430959" y="7298181"/>
            <a:ext cx="3054433" cy="1671608"/>
          </a:xfrm>
          <a:custGeom>
            <a:avLst/>
            <a:gdLst/>
            <a:ahLst/>
            <a:cxnLst/>
            <a:rect r="r" b="b" t="t" l="l"/>
            <a:pathLst>
              <a:path h="1671608" w="3054433">
                <a:moveTo>
                  <a:pt x="0" y="0"/>
                </a:moveTo>
                <a:lnTo>
                  <a:pt x="3054433" y="0"/>
                </a:lnTo>
                <a:lnTo>
                  <a:pt x="3054433" y="1671608"/>
                </a:lnTo>
                <a:lnTo>
                  <a:pt x="0" y="167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56673" y="1028700"/>
            <a:ext cx="3054433" cy="1671608"/>
          </a:xfrm>
          <a:custGeom>
            <a:avLst/>
            <a:gdLst/>
            <a:ahLst/>
            <a:cxnLst/>
            <a:rect r="r" b="b" t="t" l="l"/>
            <a:pathLst>
              <a:path h="1671608" w="3054433">
                <a:moveTo>
                  <a:pt x="0" y="0"/>
                </a:moveTo>
                <a:lnTo>
                  <a:pt x="3054433" y="0"/>
                </a:lnTo>
                <a:lnTo>
                  <a:pt x="3054433" y="1671608"/>
                </a:lnTo>
                <a:lnTo>
                  <a:pt x="0" y="167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230027" y="3805147"/>
            <a:ext cx="5813163" cy="3347280"/>
            <a:chOff x="0" y="0"/>
            <a:chExt cx="1531039" cy="88158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31039" cy="881588"/>
            </a:xfrm>
            <a:custGeom>
              <a:avLst/>
              <a:gdLst/>
              <a:ahLst/>
              <a:cxnLst/>
              <a:rect r="r" b="b" t="t" l="l"/>
              <a:pathLst>
                <a:path h="881588" w="1531039">
                  <a:moveTo>
                    <a:pt x="79907" y="0"/>
                  </a:moveTo>
                  <a:lnTo>
                    <a:pt x="1451131" y="0"/>
                  </a:lnTo>
                  <a:cubicBezTo>
                    <a:pt x="1472324" y="0"/>
                    <a:pt x="1492649" y="8419"/>
                    <a:pt x="1507634" y="23404"/>
                  </a:cubicBezTo>
                  <a:cubicBezTo>
                    <a:pt x="1522620" y="38390"/>
                    <a:pt x="1531039" y="58715"/>
                    <a:pt x="1531039" y="79907"/>
                  </a:cubicBezTo>
                  <a:lnTo>
                    <a:pt x="1531039" y="801681"/>
                  </a:lnTo>
                  <a:cubicBezTo>
                    <a:pt x="1531039" y="845812"/>
                    <a:pt x="1495263" y="881588"/>
                    <a:pt x="1451131" y="881588"/>
                  </a:cubicBezTo>
                  <a:lnTo>
                    <a:pt x="79907" y="881588"/>
                  </a:lnTo>
                  <a:cubicBezTo>
                    <a:pt x="35776" y="881588"/>
                    <a:pt x="0" y="845812"/>
                    <a:pt x="0" y="801681"/>
                  </a:cubicBezTo>
                  <a:lnTo>
                    <a:pt x="0" y="79907"/>
                  </a:lnTo>
                  <a:cubicBezTo>
                    <a:pt x="0" y="35776"/>
                    <a:pt x="35776" y="0"/>
                    <a:pt x="79907" y="0"/>
                  </a:cubicBezTo>
                  <a:close/>
                </a:path>
              </a:pathLst>
            </a:custGeom>
            <a:solidFill>
              <a:srgbClr val="6E3AD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Canva Sans"/>
                </a:rPr>
                <a:t>Customer login is similar to employee login .</a:t>
              </a:r>
            </a:p>
            <a:p>
              <a:pPr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Canva Sans"/>
                </a:rPr>
                <a:t>It treats username and password field as mandatory and generates alert for invalid password.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4844166" y="1856623"/>
            <a:ext cx="4503140" cy="5628925"/>
          </a:xfrm>
          <a:custGeom>
            <a:avLst/>
            <a:gdLst/>
            <a:ahLst/>
            <a:cxnLst/>
            <a:rect r="r" b="b" t="t" l="l"/>
            <a:pathLst>
              <a:path h="5628925" w="4503140">
                <a:moveTo>
                  <a:pt x="0" y="0"/>
                </a:moveTo>
                <a:lnTo>
                  <a:pt x="4503140" y="0"/>
                </a:lnTo>
                <a:lnTo>
                  <a:pt x="4503140" y="5628924"/>
                </a:lnTo>
                <a:lnTo>
                  <a:pt x="0" y="5628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475077" y="4811378"/>
            <a:ext cx="4846040" cy="6057550"/>
          </a:xfrm>
          <a:custGeom>
            <a:avLst/>
            <a:gdLst/>
            <a:ahLst/>
            <a:cxnLst/>
            <a:rect r="r" b="b" t="t" l="l"/>
            <a:pathLst>
              <a:path h="6057550" w="4846040">
                <a:moveTo>
                  <a:pt x="0" y="0"/>
                </a:moveTo>
                <a:lnTo>
                  <a:pt x="4846040" y="0"/>
                </a:lnTo>
                <a:lnTo>
                  <a:pt x="4846040" y="6057550"/>
                </a:lnTo>
                <a:lnTo>
                  <a:pt x="0" y="60575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791620" y="6828812"/>
            <a:ext cx="4503140" cy="5628925"/>
          </a:xfrm>
          <a:custGeom>
            <a:avLst/>
            <a:gdLst/>
            <a:ahLst/>
            <a:cxnLst/>
            <a:rect r="r" b="b" t="t" l="l"/>
            <a:pathLst>
              <a:path h="5628925" w="4503140">
                <a:moveTo>
                  <a:pt x="0" y="0"/>
                </a:moveTo>
                <a:lnTo>
                  <a:pt x="4503140" y="0"/>
                </a:lnTo>
                <a:lnTo>
                  <a:pt x="4503140" y="5628924"/>
                </a:lnTo>
                <a:lnTo>
                  <a:pt x="0" y="5628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2823588"/>
            <a:ext cx="12169204" cy="5310396"/>
          </a:xfrm>
          <a:custGeom>
            <a:avLst/>
            <a:gdLst/>
            <a:ahLst/>
            <a:cxnLst/>
            <a:rect r="r" b="b" t="t" l="l"/>
            <a:pathLst>
              <a:path h="5310396" w="12169204">
                <a:moveTo>
                  <a:pt x="0" y="0"/>
                </a:moveTo>
                <a:lnTo>
                  <a:pt x="12169204" y="0"/>
                </a:lnTo>
                <a:lnTo>
                  <a:pt x="12169204" y="5310397"/>
                </a:lnTo>
                <a:lnTo>
                  <a:pt x="0" y="53103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361296" y="392201"/>
            <a:ext cx="8520238" cy="1193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83"/>
              </a:lnSpc>
            </a:pPr>
            <a:r>
              <a:rPr lang="en-US" sz="6988">
                <a:solidFill>
                  <a:srgbClr val="202020"/>
                </a:solidFill>
                <a:latin typeface="Canva Sans Bold"/>
              </a:rPr>
              <a:t>Customer Login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13245" y="1816879"/>
            <a:ext cx="8282340" cy="43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75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674694" y="9999835"/>
            <a:ext cx="29637388" cy="2733675"/>
            <a:chOff x="0" y="0"/>
            <a:chExt cx="7805732" cy="7199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05732" cy="719980"/>
            </a:xfrm>
            <a:custGeom>
              <a:avLst/>
              <a:gdLst/>
              <a:ahLst/>
              <a:cxnLst/>
              <a:rect r="r" b="b" t="t" l="l"/>
              <a:pathLst>
                <a:path h="719980" w="7805732">
                  <a:moveTo>
                    <a:pt x="0" y="0"/>
                  </a:moveTo>
                  <a:lnTo>
                    <a:pt x="7805732" y="0"/>
                  </a:lnTo>
                  <a:lnTo>
                    <a:pt x="7805732" y="719980"/>
                  </a:lnTo>
                  <a:lnTo>
                    <a:pt x="0" y="719980"/>
                  </a:lnTo>
                  <a:close/>
                </a:path>
              </a:pathLst>
            </a:custGeom>
            <a:solidFill>
              <a:srgbClr val="6E3AD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051295" y="-2479451"/>
            <a:ext cx="29637388" cy="2733675"/>
            <a:chOff x="0" y="0"/>
            <a:chExt cx="7805732" cy="7199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805732" cy="719980"/>
            </a:xfrm>
            <a:custGeom>
              <a:avLst/>
              <a:gdLst/>
              <a:ahLst/>
              <a:cxnLst/>
              <a:rect r="r" b="b" t="t" l="l"/>
              <a:pathLst>
                <a:path h="719980" w="7805732">
                  <a:moveTo>
                    <a:pt x="0" y="0"/>
                  </a:moveTo>
                  <a:lnTo>
                    <a:pt x="7805732" y="0"/>
                  </a:lnTo>
                  <a:lnTo>
                    <a:pt x="7805732" y="719980"/>
                  </a:lnTo>
                  <a:lnTo>
                    <a:pt x="0" y="719980"/>
                  </a:lnTo>
                  <a:close/>
                </a:path>
              </a:pathLst>
            </a:custGeom>
            <a:solidFill>
              <a:srgbClr val="6E3AD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1527217" y="7724847"/>
            <a:ext cx="3054433" cy="1671608"/>
          </a:xfrm>
          <a:custGeom>
            <a:avLst/>
            <a:gdLst/>
            <a:ahLst/>
            <a:cxnLst/>
            <a:rect r="r" b="b" t="t" l="l"/>
            <a:pathLst>
              <a:path h="1671608" w="3054433">
                <a:moveTo>
                  <a:pt x="0" y="0"/>
                </a:moveTo>
                <a:lnTo>
                  <a:pt x="3054434" y="0"/>
                </a:lnTo>
                <a:lnTo>
                  <a:pt x="3054434" y="1671607"/>
                </a:lnTo>
                <a:lnTo>
                  <a:pt x="0" y="16716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156673" y="1028700"/>
            <a:ext cx="3054433" cy="1671608"/>
          </a:xfrm>
          <a:custGeom>
            <a:avLst/>
            <a:gdLst/>
            <a:ahLst/>
            <a:cxnLst/>
            <a:rect r="r" b="b" t="t" l="l"/>
            <a:pathLst>
              <a:path h="1671608" w="3054433">
                <a:moveTo>
                  <a:pt x="0" y="0"/>
                </a:moveTo>
                <a:lnTo>
                  <a:pt x="3054433" y="0"/>
                </a:lnTo>
                <a:lnTo>
                  <a:pt x="3054433" y="1671608"/>
                </a:lnTo>
                <a:lnTo>
                  <a:pt x="0" y="167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75921" y="2380934"/>
            <a:ext cx="10547136" cy="6634809"/>
            <a:chOff x="0" y="0"/>
            <a:chExt cx="2777847" cy="174743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77847" cy="1747439"/>
            </a:xfrm>
            <a:custGeom>
              <a:avLst/>
              <a:gdLst/>
              <a:ahLst/>
              <a:cxnLst/>
              <a:rect r="r" b="b" t="t" l="l"/>
              <a:pathLst>
                <a:path h="1747439" w="2777847">
                  <a:moveTo>
                    <a:pt x="44042" y="0"/>
                  </a:moveTo>
                  <a:lnTo>
                    <a:pt x="2733805" y="0"/>
                  </a:lnTo>
                  <a:cubicBezTo>
                    <a:pt x="2745485" y="0"/>
                    <a:pt x="2756688" y="4640"/>
                    <a:pt x="2764947" y="12900"/>
                  </a:cubicBezTo>
                  <a:cubicBezTo>
                    <a:pt x="2773207" y="21159"/>
                    <a:pt x="2777847" y="32361"/>
                    <a:pt x="2777847" y="44042"/>
                  </a:cubicBezTo>
                  <a:lnTo>
                    <a:pt x="2777847" y="1703398"/>
                  </a:lnTo>
                  <a:cubicBezTo>
                    <a:pt x="2777847" y="1715078"/>
                    <a:pt x="2773207" y="1726280"/>
                    <a:pt x="2764947" y="1734540"/>
                  </a:cubicBezTo>
                  <a:cubicBezTo>
                    <a:pt x="2756688" y="1742799"/>
                    <a:pt x="2745485" y="1747439"/>
                    <a:pt x="2733805" y="1747439"/>
                  </a:cubicBezTo>
                  <a:lnTo>
                    <a:pt x="44042" y="1747439"/>
                  </a:lnTo>
                  <a:cubicBezTo>
                    <a:pt x="19718" y="1747439"/>
                    <a:pt x="0" y="1727721"/>
                    <a:pt x="0" y="1703398"/>
                  </a:cubicBezTo>
                  <a:lnTo>
                    <a:pt x="0" y="44042"/>
                  </a:lnTo>
                  <a:cubicBezTo>
                    <a:pt x="0" y="32361"/>
                    <a:pt x="4640" y="21159"/>
                    <a:pt x="12900" y="12900"/>
                  </a:cubicBezTo>
                  <a:cubicBezTo>
                    <a:pt x="21159" y="4640"/>
                    <a:pt x="32361" y="0"/>
                    <a:pt x="44042" y="0"/>
                  </a:cubicBezTo>
                  <a:close/>
                </a:path>
              </a:pathLst>
            </a:custGeom>
            <a:solidFill>
              <a:srgbClr val="6E3AD8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-2374055" y="-433529"/>
            <a:ext cx="4503140" cy="5628925"/>
          </a:xfrm>
          <a:custGeom>
            <a:avLst/>
            <a:gdLst/>
            <a:ahLst/>
            <a:cxnLst/>
            <a:rect r="r" b="b" t="t" l="l"/>
            <a:pathLst>
              <a:path h="5628925" w="4503140">
                <a:moveTo>
                  <a:pt x="0" y="0"/>
                </a:moveTo>
                <a:lnTo>
                  <a:pt x="4503139" y="0"/>
                </a:lnTo>
                <a:lnTo>
                  <a:pt x="4503139" y="5628925"/>
                </a:lnTo>
                <a:lnTo>
                  <a:pt x="0" y="5628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2603995" y="1495847"/>
            <a:ext cx="4503140" cy="5628925"/>
          </a:xfrm>
          <a:custGeom>
            <a:avLst/>
            <a:gdLst/>
            <a:ahLst/>
            <a:cxnLst/>
            <a:rect r="r" b="b" t="t" l="l"/>
            <a:pathLst>
              <a:path h="5628925" w="4503140">
                <a:moveTo>
                  <a:pt x="0" y="0"/>
                </a:moveTo>
                <a:lnTo>
                  <a:pt x="4503140" y="0"/>
                </a:lnTo>
                <a:lnTo>
                  <a:pt x="4503140" y="5628925"/>
                </a:lnTo>
                <a:lnTo>
                  <a:pt x="0" y="56289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791620" y="6828812"/>
            <a:ext cx="4503140" cy="5628925"/>
          </a:xfrm>
          <a:custGeom>
            <a:avLst/>
            <a:gdLst/>
            <a:ahLst/>
            <a:cxnLst/>
            <a:rect r="r" b="b" t="t" l="l"/>
            <a:pathLst>
              <a:path h="5628925" w="4503140">
                <a:moveTo>
                  <a:pt x="0" y="0"/>
                </a:moveTo>
                <a:lnTo>
                  <a:pt x="4503140" y="0"/>
                </a:lnTo>
                <a:lnTo>
                  <a:pt x="4503140" y="5628924"/>
                </a:lnTo>
                <a:lnTo>
                  <a:pt x="0" y="5628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223840" y="8466284"/>
            <a:ext cx="4503140" cy="5628925"/>
          </a:xfrm>
          <a:custGeom>
            <a:avLst/>
            <a:gdLst/>
            <a:ahLst/>
            <a:cxnLst/>
            <a:rect r="r" b="b" t="t" l="l"/>
            <a:pathLst>
              <a:path h="5628925" w="4503140">
                <a:moveTo>
                  <a:pt x="0" y="0"/>
                </a:moveTo>
                <a:lnTo>
                  <a:pt x="4503140" y="0"/>
                </a:lnTo>
                <a:lnTo>
                  <a:pt x="4503140" y="5628925"/>
                </a:lnTo>
                <a:lnTo>
                  <a:pt x="0" y="56289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382006" y="3077009"/>
            <a:ext cx="4877294" cy="5389275"/>
          </a:xfrm>
          <a:custGeom>
            <a:avLst/>
            <a:gdLst/>
            <a:ahLst/>
            <a:cxnLst/>
            <a:rect r="r" b="b" t="t" l="l"/>
            <a:pathLst>
              <a:path h="5389275" w="4877294">
                <a:moveTo>
                  <a:pt x="0" y="0"/>
                </a:moveTo>
                <a:lnTo>
                  <a:pt x="4877294" y="0"/>
                </a:lnTo>
                <a:lnTo>
                  <a:pt x="4877294" y="5389275"/>
                </a:lnTo>
                <a:lnTo>
                  <a:pt x="0" y="53892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875921" y="612143"/>
            <a:ext cx="12153134" cy="1449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888"/>
              </a:lnSpc>
            </a:pPr>
            <a:r>
              <a:rPr lang="en-US" sz="8491">
                <a:solidFill>
                  <a:srgbClr val="202020"/>
                </a:solidFill>
                <a:latin typeface="Canva Sans Bold"/>
              </a:rPr>
              <a:t>Create Quote Page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2569602"/>
            <a:ext cx="10056779" cy="5335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713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This page allows a customer to generate a quote.</a:t>
            </a:r>
          </a:p>
          <a:p>
            <a:pPr marL="734059" indent="-367030" lvl="1">
              <a:lnSpc>
                <a:spcPts val="713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A quote is nothing but a order pending to be approved by the customer.</a:t>
            </a:r>
          </a:p>
          <a:p>
            <a:pPr marL="734059" indent="-367030" lvl="1">
              <a:lnSpc>
                <a:spcPts val="713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This allows the customer to finalize their orders easily.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96985" y="2075868"/>
            <a:ext cx="6762315" cy="6135264"/>
          </a:xfrm>
          <a:custGeom>
            <a:avLst/>
            <a:gdLst/>
            <a:ahLst/>
            <a:cxnLst/>
            <a:rect r="r" b="b" t="t" l="l"/>
            <a:pathLst>
              <a:path h="6135264" w="6762315">
                <a:moveTo>
                  <a:pt x="0" y="0"/>
                </a:moveTo>
                <a:lnTo>
                  <a:pt x="6762315" y="0"/>
                </a:lnTo>
                <a:lnTo>
                  <a:pt x="6762315" y="6135264"/>
                </a:lnTo>
                <a:lnTo>
                  <a:pt x="0" y="61352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3788053" y="7349106"/>
            <a:ext cx="3610727" cy="1450856"/>
          </a:xfrm>
          <a:custGeom>
            <a:avLst/>
            <a:gdLst/>
            <a:ahLst/>
            <a:cxnLst/>
            <a:rect r="r" b="b" t="t" l="l"/>
            <a:pathLst>
              <a:path h="1450856" w="3610727">
                <a:moveTo>
                  <a:pt x="0" y="0"/>
                </a:moveTo>
                <a:lnTo>
                  <a:pt x="3610727" y="0"/>
                </a:lnTo>
                <a:lnTo>
                  <a:pt x="3610727" y="1450856"/>
                </a:lnTo>
                <a:lnTo>
                  <a:pt x="0" y="14508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03190" y="1495796"/>
            <a:ext cx="9580453" cy="3801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55"/>
              </a:lnSpc>
              <a:spcBef>
                <a:spcPct val="0"/>
              </a:spcBef>
            </a:pPr>
            <a:r>
              <a:rPr lang="en-US" sz="7254">
                <a:solidFill>
                  <a:srgbClr val="000000"/>
                </a:solidFill>
                <a:latin typeface="Canva Sans Bold"/>
              </a:rPr>
              <a:t>Let’s explore features of creating a quote page 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1972" y="515956"/>
            <a:ext cx="17704056" cy="9255088"/>
          </a:xfrm>
          <a:custGeom>
            <a:avLst/>
            <a:gdLst/>
            <a:ahLst/>
            <a:cxnLst/>
            <a:rect r="r" b="b" t="t" l="l"/>
            <a:pathLst>
              <a:path h="9255088" w="17704056">
                <a:moveTo>
                  <a:pt x="0" y="0"/>
                </a:moveTo>
                <a:lnTo>
                  <a:pt x="17704056" y="0"/>
                </a:lnTo>
                <a:lnTo>
                  <a:pt x="17704056" y="9255088"/>
                </a:lnTo>
                <a:lnTo>
                  <a:pt x="0" y="92550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9233034" y="2358422"/>
            <a:ext cx="1211964" cy="2290655"/>
          </a:xfrm>
          <a:custGeom>
            <a:avLst/>
            <a:gdLst/>
            <a:ahLst/>
            <a:cxnLst/>
            <a:rect r="r" b="b" t="t" l="l"/>
            <a:pathLst>
              <a:path h="2290655" w="1211964">
                <a:moveTo>
                  <a:pt x="0" y="0"/>
                </a:moveTo>
                <a:lnTo>
                  <a:pt x="1211965" y="0"/>
                </a:lnTo>
                <a:lnTo>
                  <a:pt x="1211965" y="2290655"/>
                </a:lnTo>
                <a:lnTo>
                  <a:pt x="0" y="229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836326">
            <a:off x="9034893" y="5400992"/>
            <a:ext cx="1088448" cy="2057205"/>
          </a:xfrm>
          <a:custGeom>
            <a:avLst/>
            <a:gdLst/>
            <a:ahLst/>
            <a:cxnLst/>
            <a:rect r="r" b="b" t="t" l="l"/>
            <a:pathLst>
              <a:path h="2057205" w="1088448">
                <a:moveTo>
                  <a:pt x="0" y="0"/>
                </a:moveTo>
                <a:lnTo>
                  <a:pt x="1088448" y="0"/>
                </a:lnTo>
                <a:lnTo>
                  <a:pt x="1088448" y="2057205"/>
                </a:lnTo>
                <a:lnTo>
                  <a:pt x="0" y="20572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703977" y="3208475"/>
            <a:ext cx="5305901" cy="5376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4"/>
              </a:lnSpc>
            </a:pPr>
            <a:r>
              <a:rPr lang="en-US" sz="4644">
                <a:solidFill>
                  <a:srgbClr val="FFFFFF"/>
                </a:solidFill>
                <a:latin typeface="Canva Sans Bold"/>
              </a:rPr>
              <a:t>Customer name </a:t>
            </a:r>
          </a:p>
          <a:p>
            <a:pPr algn="ctr">
              <a:lnSpc>
                <a:spcPts val="8684"/>
              </a:lnSpc>
            </a:pPr>
            <a:r>
              <a:rPr lang="en-US" sz="4644">
                <a:solidFill>
                  <a:srgbClr val="FFFFFF"/>
                </a:solidFill>
                <a:latin typeface="Canva Sans Bold"/>
              </a:rPr>
              <a:t>Order Date </a:t>
            </a:r>
          </a:p>
          <a:p>
            <a:pPr algn="ctr">
              <a:lnSpc>
                <a:spcPts val="8684"/>
              </a:lnSpc>
            </a:pPr>
            <a:r>
              <a:rPr lang="en-US" sz="4644">
                <a:solidFill>
                  <a:srgbClr val="FFFFFF"/>
                </a:solidFill>
                <a:latin typeface="Canva Sans Bold"/>
              </a:rPr>
              <a:t>Selected Product </a:t>
            </a:r>
          </a:p>
          <a:p>
            <a:pPr algn="ctr">
              <a:lnSpc>
                <a:spcPts val="8684"/>
              </a:lnSpc>
            </a:pPr>
            <a:r>
              <a:rPr lang="en-US" sz="4644">
                <a:solidFill>
                  <a:srgbClr val="FFFFFF"/>
                </a:solidFill>
                <a:latin typeface="Canva Sans Bold"/>
              </a:rPr>
              <a:t>Product Quantity</a:t>
            </a:r>
          </a:p>
          <a:p>
            <a:pPr algn="ctr" marL="0" indent="0" lvl="0">
              <a:lnSpc>
                <a:spcPts val="8684"/>
              </a:lnSpc>
            </a:pPr>
            <a:r>
              <a:rPr lang="en-US" sz="4644">
                <a:solidFill>
                  <a:srgbClr val="FFFFFF"/>
                </a:solidFill>
                <a:latin typeface="Canva Sans Bold"/>
              </a:rPr>
              <a:t>Button to proceed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3434014">
            <a:off x="8876123" y="7420619"/>
            <a:ext cx="1356483" cy="2563799"/>
          </a:xfrm>
          <a:custGeom>
            <a:avLst/>
            <a:gdLst/>
            <a:ahLst/>
            <a:cxnLst/>
            <a:rect r="r" b="b" t="t" l="l"/>
            <a:pathLst>
              <a:path h="2563799" w="1356483">
                <a:moveTo>
                  <a:pt x="0" y="0"/>
                </a:moveTo>
                <a:lnTo>
                  <a:pt x="1356483" y="0"/>
                </a:lnTo>
                <a:lnTo>
                  <a:pt x="1356483" y="2563799"/>
                </a:lnTo>
                <a:lnTo>
                  <a:pt x="0" y="25637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7123902" y="4338901"/>
            <a:ext cx="4040196" cy="1222159"/>
          </a:xfrm>
          <a:custGeom>
            <a:avLst/>
            <a:gdLst/>
            <a:ahLst/>
            <a:cxnLst/>
            <a:rect r="r" b="b" t="t" l="l"/>
            <a:pathLst>
              <a:path h="1222159" w="4040196">
                <a:moveTo>
                  <a:pt x="0" y="0"/>
                </a:moveTo>
                <a:lnTo>
                  <a:pt x="4040196" y="0"/>
                </a:lnTo>
                <a:lnTo>
                  <a:pt x="4040196" y="1222159"/>
                </a:lnTo>
                <a:lnTo>
                  <a:pt x="0" y="12221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0267951">
            <a:off x="6838280" y="6958839"/>
            <a:ext cx="3868010" cy="1170073"/>
          </a:xfrm>
          <a:custGeom>
            <a:avLst/>
            <a:gdLst/>
            <a:ahLst/>
            <a:cxnLst/>
            <a:rect r="r" b="b" t="t" l="l"/>
            <a:pathLst>
              <a:path h="1170073" w="3868010">
                <a:moveTo>
                  <a:pt x="0" y="0"/>
                </a:moveTo>
                <a:lnTo>
                  <a:pt x="3868009" y="0"/>
                </a:lnTo>
                <a:lnTo>
                  <a:pt x="3868009" y="1170073"/>
                </a:lnTo>
                <a:lnTo>
                  <a:pt x="0" y="11700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DAFubUIXdHM</dc:identifier>
  <dcterms:modified xsi:type="dcterms:W3CDTF">2011-08-01T06:04:30Z</dcterms:modified>
  <cp:revision>1</cp:revision>
  <dc:title>purple orange professional company meeting presentation</dc:title>
</cp:coreProperties>
</file>